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14"/>
  </p:notesMasterIdLst>
  <p:sldIdLst>
    <p:sldId id="256" r:id="rId2"/>
    <p:sldId id="262" r:id="rId3"/>
    <p:sldId id="258" r:id="rId4"/>
    <p:sldId id="265" r:id="rId5"/>
    <p:sldId id="266" r:id="rId6"/>
    <p:sldId id="268" r:id="rId7"/>
    <p:sldId id="264" r:id="rId8"/>
    <p:sldId id="259" r:id="rId9"/>
    <p:sldId id="260" r:id="rId10"/>
    <p:sldId id="261" r:id="rId11"/>
    <p:sldId id="263"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17" autoAdjust="0"/>
    <p:restoredTop sz="94660"/>
  </p:normalViewPr>
  <p:slideViewPr>
    <p:cSldViewPr snapToGrid="0">
      <p:cViewPr varScale="1">
        <p:scale>
          <a:sx n="59" d="100"/>
          <a:sy n="59" d="100"/>
        </p:scale>
        <p:origin x="100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DE6E22-F2A5-418E-9858-E51C1920A019}" type="datetimeFigureOut">
              <a:rPr lang="en-US" smtClean="0"/>
              <a:t>4/6/2021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D0A631-CE32-4E41-989F-32FA81E9CC33}" type="slidenum">
              <a:rPr lang="en-US" smtClean="0"/>
              <a:t>‹#›</a:t>
            </a:fld>
            <a:endParaRPr lang="en-US" dirty="0"/>
          </a:p>
        </p:txBody>
      </p:sp>
    </p:spTree>
    <p:extLst>
      <p:ext uri="{BB962C8B-B14F-4D97-AF65-F5344CB8AC3E}">
        <p14:creationId xmlns:p14="http://schemas.microsoft.com/office/powerpoint/2010/main" val="4252523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Company name:  Harvex Industries </a:t>
            </a:r>
          </a:p>
          <a:p>
            <a:r>
              <a:rPr lang="en-US" dirty="0"/>
              <a:t>Mission: Keep small farmers up to date on the constantly evolving produce market keeping them competitive with larger corporate farming operations </a:t>
            </a:r>
          </a:p>
          <a:p>
            <a:r>
              <a:rPr lang="en-US" dirty="0"/>
              <a:t>Vision:  Provide small farmers the marketing software tools to keep them agile and plugged into the broadest array of produce markets possible  </a:t>
            </a:r>
          </a:p>
          <a:p>
            <a:endParaRPr lang="en-US" dirty="0"/>
          </a:p>
        </p:txBody>
      </p:sp>
      <p:sp>
        <p:nvSpPr>
          <p:cNvPr id="4" name="Slide Number Placeholder 3"/>
          <p:cNvSpPr>
            <a:spLocks noGrp="1"/>
          </p:cNvSpPr>
          <p:nvPr>
            <p:ph type="sldNum" sz="quarter" idx="5"/>
          </p:nvPr>
        </p:nvSpPr>
        <p:spPr/>
        <p:txBody>
          <a:bodyPr/>
          <a:lstStyle/>
          <a:p>
            <a:fld id="{46D0A631-CE32-4E41-989F-32FA81E9CC33}" type="slidenum">
              <a:rPr lang="en-US" smtClean="0"/>
              <a:t>3</a:t>
            </a:fld>
            <a:endParaRPr lang="en-US" dirty="0"/>
          </a:p>
        </p:txBody>
      </p:sp>
    </p:spTree>
    <p:extLst>
      <p:ext uri="{BB962C8B-B14F-4D97-AF65-F5344CB8AC3E}">
        <p14:creationId xmlns:p14="http://schemas.microsoft.com/office/powerpoint/2010/main" val="3191444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D0A631-CE32-4E41-989F-32FA81E9CC33}" type="slidenum">
              <a:rPr lang="en-US" smtClean="0"/>
              <a:t>4</a:t>
            </a:fld>
            <a:endParaRPr lang="en-US" dirty="0"/>
          </a:p>
        </p:txBody>
      </p:sp>
    </p:spTree>
    <p:extLst>
      <p:ext uri="{BB962C8B-B14F-4D97-AF65-F5344CB8AC3E}">
        <p14:creationId xmlns:p14="http://schemas.microsoft.com/office/powerpoint/2010/main" val="1586604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the idea that the CEO wants to sell to the Board of D’s.  How can we take the products we offer and find a way to plug them into the global market.  Why, how and where.</a:t>
            </a:r>
          </a:p>
        </p:txBody>
      </p:sp>
      <p:sp>
        <p:nvSpPr>
          <p:cNvPr id="4" name="Slide Number Placeholder 3"/>
          <p:cNvSpPr>
            <a:spLocks noGrp="1"/>
          </p:cNvSpPr>
          <p:nvPr>
            <p:ph type="sldNum" sz="quarter" idx="5"/>
          </p:nvPr>
        </p:nvSpPr>
        <p:spPr/>
        <p:txBody>
          <a:bodyPr/>
          <a:lstStyle/>
          <a:p>
            <a:fld id="{46D0A631-CE32-4E41-989F-32FA81E9CC33}" type="slidenum">
              <a:rPr lang="en-US" smtClean="0"/>
              <a:t>5</a:t>
            </a:fld>
            <a:endParaRPr lang="en-US" dirty="0"/>
          </a:p>
        </p:txBody>
      </p:sp>
    </p:spTree>
    <p:extLst>
      <p:ext uri="{BB962C8B-B14F-4D97-AF65-F5344CB8AC3E}">
        <p14:creationId xmlns:p14="http://schemas.microsoft.com/office/powerpoint/2010/main" val="3265292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the idea that the CEO wants to sell to the Board of D’s.  How can we take the products we offer and find a way to plug them into the global market.  Why, how and where.</a:t>
            </a:r>
          </a:p>
        </p:txBody>
      </p:sp>
      <p:sp>
        <p:nvSpPr>
          <p:cNvPr id="4" name="Slide Number Placeholder 3"/>
          <p:cNvSpPr>
            <a:spLocks noGrp="1"/>
          </p:cNvSpPr>
          <p:nvPr>
            <p:ph type="sldNum" sz="quarter" idx="5"/>
          </p:nvPr>
        </p:nvSpPr>
        <p:spPr/>
        <p:txBody>
          <a:bodyPr/>
          <a:lstStyle/>
          <a:p>
            <a:fld id="{46D0A631-CE32-4E41-989F-32FA81E9CC33}" type="slidenum">
              <a:rPr lang="en-US" smtClean="0"/>
              <a:t>6</a:t>
            </a:fld>
            <a:endParaRPr lang="en-US" dirty="0"/>
          </a:p>
        </p:txBody>
      </p:sp>
    </p:spTree>
    <p:extLst>
      <p:ext uri="{BB962C8B-B14F-4D97-AF65-F5344CB8AC3E}">
        <p14:creationId xmlns:p14="http://schemas.microsoft.com/office/powerpoint/2010/main" val="1632414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D0A631-CE32-4E41-989F-32FA81E9CC33}" type="slidenum">
              <a:rPr lang="en-US" smtClean="0"/>
              <a:t>10</a:t>
            </a:fld>
            <a:endParaRPr lang="en-US" dirty="0"/>
          </a:p>
        </p:txBody>
      </p:sp>
    </p:spTree>
    <p:extLst>
      <p:ext uri="{BB962C8B-B14F-4D97-AF65-F5344CB8AC3E}">
        <p14:creationId xmlns:p14="http://schemas.microsoft.com/office/powerpoint/2010/main" val="3931228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D0A631-CE32-4E41-989F-32FA81E9CC33}" type="slidenum">
              <a:rPr lang="en-US" smtClean="0"/>
              <a:t>12</a:t>
            </a:fld>
            <a:endParaRPr lang="en-US" dirty="0"/>
          </a:p>
        </p:txBody>
      </p:sp>
    </p:spTree>
    <p:extLst>
      <p:ext uri="{BB962C8B-B14F-4D97-AF65-F5344CB8AC3E}">
        <p14:creationId xmlns:p14="http://schemas.microsoft.com/office/powerpoint/2010/main" val="40221453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4/6/2021</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smtClean="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41886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86938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4/6/2021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74903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4/6/2021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72965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4/6/2021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11037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4/6/2021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53126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4/6/2021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31157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6302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smtClean="0"/>
              <a:t>4/6/2021</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25047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00186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51308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4/6/2021</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100457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9C1F0-1457-404C-89EB-4FE966C0488C}"/>
              </a:ext>
            </a:extLst>
          </p:cNvPr>
          <p:cNvSpPr>
            <a:spLocks noGrp="1"/>
          </p:cNvSpPr>
          <p:nvPr>
            <p:ph type="ctrTitle"/>
          </p:nvPr>
        </p:nvSpPr>
        <p:spPr/>
        <p:txBody>
          <a:bodyPr>
            <a:normAutofit fontScale="90000"/>
          </a:bodyPr>
          <a:lstStyle/>
          <a:p>
            <a:r>
              <a:rPr lang="en-US" dirty="0"/>
              <a:t>Week 6:  power point presentation</a:t>
            </a:r>
          </a:p>
        </p:txBody>
      </p:sp>
      <p:sp>
        <p:nvSpPr>
          <p:cNvPr id="3" name="Subtitle 2">
            <a:extLst>
              <a:ext uri="{FF2B5EF4-FFF2-40B4-BE49-F238E27FC236}">
                <a16:creationId xmlns:a16="http://schemas.microsoft.com/office/drawing/2014/main" id="{A022CA9F-FDE2-44C9-AA56-58A830E12C5C}"/>
              </a:ext>
            </a:extLst>
          </p:cNvPr>
          <p:cNvSpPr>
            <a:spLocks noGrp="1"/>
          </p:cNvSpPr>
          <p:nvPr>
            <p:ph type="subTitle" idx="1"/>
          </p:nvPr>
        </p:nvSpPr>
        <p:spPr/>
        <p:txBody>
          <a:bodyPr/>
          <a:lstStyle/>
          <a:p>
            <a:r>
              <a:rPr lang="en-US" dirty="0"/>
              <a:t>Vice president:  Jeanette a. fuller</a:t>
            </a:r>
          </a:p>
        </p:txBody>
      </p:sp>
      <p:pic>
        <p:nvPicPr>
          <p:cNvPr id="4" name="Slide 1">
            <a:hlinkClick r:id="" action="ppaction://media"/>
            <a:extLst>
              <a:ext uri="{FF2B5EF4-FFF2-40B4-BE49-F238E27FC236}">
                <a16:creationId xmlns:a16="http://schemas.microsoft.com/office/drawing/2014/main" id="{E13A4668-0B25-4240-AAD4-7FC7DC60AEB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4269514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1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63021-47C4-4A18-B129-97F5019910F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DE952F4B-BC0A-491D-97D1-87A4DE68C08A}"/>
              </a:ext>
            </a:extLst>
          </p:cNvPr>
          <p:cNvSpPr>
            <a:spLocks noGrp="1"/>
          </p:cNvSpPr>
          <p:nvPr>
            <p:ph idx="1"/>
          </p:nvPr>
        </p:nvSpPr>
        <p:spPr/>
        <p:txBody>
          <a:bodyPr/>
          <a:lstStyle/>
          <a:p>
            <a:r>
              <a:rPr lang="en-US" dirty="0"/>
              <a:t>Introduction and Welcome</a:t>
            </a:r>
          </a:p>
          <a:p>
            <a:r>
              <a:rPr lang="en-US" dirty="0"/>
              <a:t>Our Company Today</a:t>
            </a:r>
          </a:p>
          <a:p>
            <a:r>
              <a:rPr lang="en-US" dirty="0"/>
              <a:t>A Vision for Tomorrow</a:t>
            </a:r>
          </a:p>
          <a:p>
            <a:r>
              <a:rPr lang="en-US" dirty="0"/>
              <a:t>The Challenges Ahead </a:t>
            </a:r>
          </a:p>
          <a:p>
            <a:r>
              <a:rPr lang="en-US" dirty="0"/>
              <a:t>Conclusion</a:t>
            </a:r>
          </a:p>
          <a:p>
            <a:endParaRPr lang="en-US" dirty="0"/>
          </a:p>
        </p:txBody>
      </p:sp>
      <p:pic>
        <p:nvPicPr>
          <p:cNvPr id="5" name="Slide 2">
            <a:hlinkClick r:id="" action="ppaction://media"/>
            <a:extLst>
              <a:ext uri="{FF2B5EF4-FFF2-40B4-BE49-F238E27FC236}">
                <a16:creationId xmlns:a16="http://schemas.microsoft.com/office/drawing/2014/main" id="{49F395C1-03BE-4ACA-B928-E24EF27B002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1872799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85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lide 3">
            <a:hlinkClick r:id="" action="ppaction://media"/>
            <a:extLst>
              <a:ext uri="{FF2B5EF4-FFF2-40B4-BE49-F238E27FC236}">
                <a16:creationId xmlns:a16="http://schemas.microsoft.com/office/drawing/2014/main" id="{434BD347-FAF7-4EC7-BD0F-C22C619D2FA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92800" y="3225800"/>
            <a:ext cx="406400" cy="406400"/>
          </a:xfrm>
          <a:prstGeom prst="rect">
            <a:avLst/>
          </a:prstGeom>
        </p:spPr>
      </p:pic>
      <p:sp>
        <p:nvSpPr>
          <p:cNvPr id="4" name="Title 3">
            <a:extLst>
              <a:ext uri="{FF2B5EF4-FFF2-40B4-BE49-F238E27FC236}">
                <a16:creationId xmlns:a16="http://schemas.microsoft.com/office/drawing/2014/main" id="{C7E6604A-D0C3-4001-B0CB-983148A0EBBD}"/>
              </a:ext>
            </a:extLst>
          </p:cNvPr>
          <p:cNvSpPr>
            <a:spLocks noGrp="1"/>
          </p:cNvSpPr>
          <p:nvPr>
            <p:ph type="title"/>
          </p:nvPr>
        </p:nvSpPr>
        <p:spPr/>
        <p:txBody>
          <a:bodyPr/>
          <a:lstStyle/>
          <a:p>
            <a:r>
              <a:rPr lang="en-US" b="0" i="0" dirty="0">
                <a:solidFill>
                  <a:srgbClr val="000000"/>
                </a:solidFill>
                <a:effectLst/>
                <a:latin typeface="Open Sans"/>
              </a:rPr>
              <a:t>Introduction and welcome</a:t>
            </a:r>
            <a:endParaRPr lang="en-US" dirty="0"/>
          </a:p>
        </p:txBody>
      </p:sp>
      <p:sp>
        <p:nvSpPr>
          <p:cNvPr id="5" name="Content Placeholder 4">
            <a:extLst>
              <a:ext uri="{FF2B5EF4-FFF2-40B4-BE49-F238E27FC236}">
                <a16:creationId xmlns:a16="http://schemas.microsoft.com/office/drawing/2014/main" id="{DFC94E5C-20A3-4B55-ADD6-D4C174C4A142}"/>
              </a:ext>
            </a:extLst>
          </p:cNvPr>
          <p:cNvSpPr>
            <a:spLocks noGrp="1"/>
          </p:cNvSpPr>
          <p:nvPr>
            <p:ph idx="1"/>
          </p:nvPr>
        </p:nvSpPr>
        <p:spPr>
          <a:xfrm>
            <a:off x="1141413" y="1999115"/>
            <a:ext cx="9905999" cy="4325484"/>
          </a:xfrm>
        </p:spPr>
        <p:txBody>
          <a:bodyPr>
            <a:normAutofit fontScale="92500" lnSpcReduction="20000"/>
          </a:bodyPr>
          <a:lstStyle/>
          <a:p>
            <a:r>
              <a:rPr lang="en-US" dirty="0"/>
              <a:t>I am here today to share with you our CEO’s vision for Harvex Corporation.  </a:t>
            </a:r>
          </a:p>
          <a:p>
            <a:r>
              <a:rPr lang="en-US" dirty="0"/>
              <a:t>For over a decade, Harvex has provided software solutions to small farmers in the United States from east to west coast.  </a:t>
            </a:r>
          </a:p>
          <a:p>
            <a:r>
              <a:rPr lang="en-US" dirty="0"/>
              <a:t>Our mission statement:  Keep America’s small farmers up to date on the constantly evolving produce market and keep them competitive with larger, corporate farming operations.  </a:t>
            </a:r>
          </a:p>
          <a:p>
            <a:r>
              <a:rPr lang="en-US" dirty="0"/>
              <a:t>Our vision:  Provide small farmers with the marketing software tools that will keep them agile and plugged into the broadest array of produce markets possible.</a:t>
            </a:r>
          </a:p>
          <a:p>
            <a:r>
              <a:rPr lang="en-US" dirty="0"/>
              <a:t>We believe that small farmers all over the world face similar challenges as their U.S. counterparts in finding markets where their products can compete against multi-national agro-business.  Now is the time to capitalize on our domestic success and expand our operations into the global market.  Harvex has the knowledge, experience, product and know how to help small farming operations world-wide compete globally.</a:t>
            </a:r>
          </a:p>
        </p:txBody>
      </p:sp>
    </p:spTree>
    <p:extLst>
      <p:ext uri="{BB962C8B-B14F-4D97-AF65-F5344CB8AC3E}">
        <p14:creationId xmlns:p14="http://schemas.microsoft.com/office/powerpoint/2010/main" val="630328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558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6604A-D0C3-4001-B0CB-983148A0EBBD}"/>
              </a:ext>
            </a:extLst>
          </p:cNvPr>
          <p:cNvSpPr>
            <a:spLocks noGrp="1"/>
          </p:cNvSpPr>
          <p:nvPr>
            <p:ph type="title"/>
          </p:nvPr>
        </p:nvSpPr>
        <p:spPr/>
        <p:txBody>
          <a:bodyPr/>
          <a:lstStyle/>
          <a:p>
            <a:r>
              <a:rPr lang="en-US" b="0" i="0" dirty="0">
                <a:solidFill>
                  <a:srgbClr val="000000"/>
                </a:solidFill>
                <a:effectLst/>
                <a:latin typeface="Open Sans"/>
              </a:rPr>
              <a:t>Our company today</a:t>
            </a:r>
            <a:endParaRPr lang="en-US" dirty="0"/>
          </a:p>
        </p:txBody>
      </p:sp>
      <p:sp>
        <p:nvSpPr>
          <p:cNvPr id="5" name="Content Placeholder 4">
            <a:extLst>
              <a:ext uri="{FF2B5EF4-FFF2-40B4-BE49-F238E27FC236}">
                <a16:creationId xmlns:a16="http://schemas.microsoft.com/office/drawing/2014/main" id="{DFC94E5C-20A3-4B55-ADD6-D4C174C4A142}"/>
              </a:ext>
            </a:extLst>
          </p:cNvPr>
          <p:cNvSpPr>
            <a:spLocks noGrp="1"/>
          </p:cNvSpPr>
          <p:nvPr>
            <p:ph idx="1"/>
          </p:nvPr>
        </p:nvSpPr>
        <p:spPr/>
        <p:txBody>
          <a:bodyPr>
            <a:normAutofit fontScale="92500"/>
          </a:bodyPr>
          <a:lstStyle/>
          <a:p>
            <a:r>
              <a:rPr lang="en-US" dirty="0"/>
              <a:t>Current Market:  family owned or sole proprietorship, single source farms under 1,000 acres </a:t>
            </a:r>
          </a:p>
          <a:p>
            <a:r>
              <a:rPr lang="en-US" dirty="0"/>
              <a:t>Geographic Distribution:  North America, east to west coast, Alaska and Hawaii</a:t>
            </a:r>
          </a:p>
          <a:p>
            <a:r>
              <a:rPr lang="en-US" dirty="0"/>
              <a:t>Employee Base:  nearly 150 employees; high satisfaction; low turnover; highly diverse; culture of innovation solutions</a:t>
            </a:r>
          </a:p>
          <a:p>
            <a:r>
              <a:rPr lang="en-US" dirty="0"/>
              <a:t>Technology Base:  strong internet communications base; in house IT support; agile/innovative software engineering solutions</a:t>
            </a:r>
          </a:p>
          <a:p>
            <a:r>
              <a:rPr lang="en-US" dirty="0"/>
              <a:t>Marketing Budget:  7% of net profit; strong “word of mouth” distribution from diversely interconnected clientele</a:t>
            </a:r>
          </a:p>
          <a:p>
            <a:pPr marL="0" indent="0">
              <a:buNone/>
            </a:pPr>
            <a:endParaRPr lang="en-US" dirty="0"/>
          </a:p>
        </p:txBody>
      </p:sp>
      <p:pic>
        <p:nvPicPr>
          <p:cNvPr id="2" name="Slide 4">
            <a:hlinkClick r:id="" action="ppaction://media"/>
            <a:extLst>
              <a:ext uri="{FF2B5EF4-FFF2-40B4-BE49-F238E27FC236}">
                <a16:creationId xmlns:a16="http://schemas.microsoft.com/office/drawing/2014/main" id="{E03CDC71-38C6-48F2-ACBD-2DA50B28AAC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3380713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137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6604A-D0C3-4001-B0CB-983148A0EBBD}"/>
              </a:ext>
            </a:extLst>
          </p:cNvPr>
          <p:cNvSpPr>
            <a:spLocks noGrp="1"/>
          </p:cNvSpPr>
          <p:nvPr>
            <p:ph type="title"/>
          </p:nvPr>
        </p:nvSpPr>
        <p:spPr/>
        <p:txBody>
          <a:bodyPr/>
          <a:lstStyle/>
          <a:p>
            <a:r>
              <a:rPr lang="en-US" b="0" i="0" dirty="0">
                <a:solidFill>
                  <a:srgbClr val="000000"/>
                </a:solidFill>
                <a:effectLst/>
                <a:latin typeface="Open Sans"/>
              </a:rPr>
              <a:t>A vision for tomorrow</a:t>
            </a:r>
            <a:endParaRPr lang="en-US" dirty="0"/>
          </a:p>
        </p:txBody>
      </p:sp>
      <p:sp>
        <p:nvSpPr>
          <p:cNvPr id="5" name="Content Placeholder 4">
            <a:extLst>
              <a:ext uri="{FF2B5EF4-FFF2-40B4-BE49-F238E27FC236}">
                <a16:creationId xmlns:a16="http://schemas.microsoft.com/office/drawing/2014/main" id="{DFC94E5C-20A3-4B55-ADD6-D4C174C4A142}"/>
              </a:ext>
            </a:extLst>
          </p:cNvPr>
          <p:cNvSpPr>
            <a:spLocks noGrp="1"/>
          </p:cNvSpPr>
          <p:nvPr>
            <p:ph idx="1"/>
          </p:nvPr>
        </p:nvSpPr>
        <p:spPr>
          <a:xfrm>
            <a:off x="1141413" y="2002971"/>
            <a:ext cx="9905999" cy="4050510"/>
          </a:xfrm>
        </p:spPr>
        <p:txBody>
          <a:bodyPr>
            <a:normAutofit lnSpcReduction="10000"/>
          </a:bodyPr>
          <a:lstStyle/>
          <a:p>
            <a:pPr marL="1490663" indent="-1490663">
              <a:buNone/>
            </a:pPr>
            <a:r>
              <a:rPr lang="en-US" sz="1900" dirty="0"/>
              <a:t>Five Year Plan:  Expand into the market of Middle European small farming communities whose clientele have marketing issues like their United States counterparts</a:t>
            </a:r>
          </a:p>
          <a:p>
            <a:r>
              <a:rPr lang="en-US" sz="1900" dirty="0"/>
              <a:t>Year 1</a:t>
            </a:r>
          </a:p>
          <a:p>
            <a:pPr lvl="1"/>
            <a:r>
              <a:rPr lang="en-US" sz="1900" dirty="0"/>
              <a:t>Research potential countries that meet target criteria</a:t>
            </a:r>
          </a:p>
          <a:p>
            <a:pPr lvl="1"/>
            <a:r>
              <a:rPr lang="en-US" sz="1900" dirty="0"/>
              <a:t>Research customs, language, and cultures of target countries</a:t>
            </a:r>
          </a:p>
          <a:p>
            <a:r>
              <a:rPr lang="en-US" sz="1900" dirty="0"/>
              <a:t>Year 2-3</a:t>
            </a:r>
          </a:p>
          <a:p>
            <a:pPr lvl="1"/>
            <a:r>
              <a:rPr lang="en-US" sz="1900" dirty="0"/>
              <a:t>Build software customized to the clientele country and culture</a:t>
            </a:r>
          </a:p>
          <a:p>
            <a:pPr lvl="1"/>
            <a:r>
              <a:rPr lang="en-US" sz="1900" dirty="0"/>
              <a:t>Build teams of managers, marketers and on sight software designers headquartered in target countries to coordinate with virtual teams working domestically to capitalized on domestically established servers and software</a:t>
            </a:r>
          </a:p>
          <a:p>
            <a:pPr lvl="1"/>
            <a:endParaRPr lang="en-US" dirty="0"/>
          </a:p>
          <a:p>
            <a:pPr lvl="1"/>
            <a:endParaRPr lang="en-US" dirty="0"/>
          </a:p>
          <a:p>
            <a:pPr lvl="1"/>
            <a:endParaRPr lang="en-US" dirty="0"/>
          </a:p>
        </p:txBody>
      </p:sp>
      <p:pic>
        <p:nvPicPr>
          <p:cNvPr id="2" name="Recorded Sound">
            <a:hlinkClick r:id="" action="ppaction://media"/>
            <a:extLst>
              <a:ext uri="{FF2B5EF4-FFF2-40B4-BE49-F238E27FC236}">
                <a16:creationId xmlns:a16="http://schemas.microsoft.com/office/drawing/2014/main" id="{87C921CE-EA63-41BF-9B31-AC7DF82A8DF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272557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8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6604A-D0C3-4001-B0CB-983148A0EBBD}"/>
              </a:ext>
            </a:extLst>
          </p:cNvPr>
          <p:cNvSpPr>
            <a:spLocks noGrp="1"/>
          </p:cNvSpPr>
          <p:nvPr>
            <p:ph type="title"/>
          </p:nvPr>
        </p:nvSpPr>
        <p:spPr/>
        <p:txBody>
          <a:bodyPr/>
          <a:lstStyle/>
          <a:p>
            <a:r>
              <a:rPr lang="en-US" b="0" i="0" dirty="0">
                <a:solidFill>
                  <a:srgbClr val="000000"/>
                </a:solidFill>
                <a:effectLst/>
                <a:latin typeface="Open Sans"/>
              </a:rPr>
              <a:t>A vision for tomorrow</a:t>
            </a:r>
            <a:endParaRPr lang="en-US" dirty="0"/>
          </a:p>
        </p:txBody>
      </p:sp>
      <p:sp>
        <p:nvSpPr>
          <p:cNvPr id="5" name="Content Placeholder 4">
            <a:extLst>
              <a:ext uri="{FF2B5EF4-FFF2-40B4-BE49-F238E27FC236}">
                <a16:creationId xmlns:a16="http://schemas.microsoft.com/office/drawing/2014/main" id="{DFC94E5C-20A3-4B55-ADD6-D4C174C4A142}"/>
              </a:ext>
            </a:extLst>
          </p:cNvPr>
          <p:cNvSpPr>
            <a:spLocks noGrp="1"/>
          </p:cNvSpPr>
          <p:nvPr>
            <p:ph idx="1"/>
          </p:nvPr>
        </p:nvSpPr>
        <p:spPr>
          <a:xfrm>
            <a:off x="1141413" y="2002971"/>
            <a:ext cx="9905999" cy="4050510"/>
          </a:xfrm>
        </p:spPr>
        <p:txBody>
          <a:bodyPr>
            <a:normAutofit/>
          </a:bodyPr>
          <a:lstStyle/>
          <a:p>
            <a:r>
              <a:rPr lang="en-US" sz="2200" dirty="0"/>
              <a:t>Year 4</a:t>
            </a:r>
          </a:p>
          <a:p>
            <a:pPr lvl="1"/>
            <a:r>
              <a:rPr lang="en-US" sz="2200" dirty="0"/>
              <a:t>Construct satellite server facilities in target countries</a:t>
            </a:r>
          </a:p>
          <a:p>
            <a:pPr lvl="1"/>
            <a:r>
              <a:rPr lang="en-US" sz="2200" dirty="0"/>
              <a:t>Hire and train local personnel to run operations </a:t>
            </a:r>
          </a:p>
          <a:p>
            <a:pPr lvl="1"/>
            <a:r>
              <a:rPr lang="en-US" sz="2200" dirty="0"/>
              <a:t>Begin transitioning primary operations from domestic to overseas control</a:t>
            </a:r>
          </a:p>
          <a:p>
            <a:r>
              <a:rPr lang="en-US" sz="2200" dirty="0"/>
              <a:t>Year 5</a:t>
            </a:r>
          </a:p>
          <a:p>
            <a:pPr lvl="1"/>
            <a:r>
              <a:rPr lang="en-US" sz="2200" dirty="0"/>
              <a:t>Insert metrics in place to gauge success</a:t>
            </a:r>
          </a:p>
          <a:p>
            <a:pPr lvl="1"/>
            <a:r>
              <a:rPr lang="en-US" sz="2200" dirty="0"/>
              <a:t>Fortify overseas communications based on “lessons learned” </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38544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6604A-D0C3-4001-B0CB-983148A0EBBD}"/>
              </a:ext>
            </a:extLst>
          </p:cNvPr>
          <p:cNvSpPr>
            <a:spLocks noGrp="1"/>
          </p:cNvSpPr>
          <p:nvPr>
            <p:ph type="title"/>
          </p:nvPr>
        </p:nvSpPr>
        <p:spPr/>
        <p:txBody>
          <a:bodyPr>
            <a:normAutofit/>
          </a:bodyPr>
          <a:lstStyle/>
          <a:p>
            <a:r>
              <a:rPr lang="en-US" dirty="0">
                <a:solidFill>
                  <a:srgbClr val="000000"/>
                </a:solidFill>
                <a:latin typeface="Open Sans"/>
              </a:rPr>
              <a:t>Challenges and Solution:  </a:t>
            </a:r>
            <a:r>
              <a:rPr lang="en-US" b="0" i="0" dirty="0">
                <a:solidFill>
                  <a:srgbClr val="000000"/>
                </a:solidFill>
                <a:effectLst/>
                <a:latin typeface="Open Sans"/>
              </a:rPr>
              <a:t>Language, Communication, and Social Organization</a:t>
            </a:r>
            <a:endParaRPr lang="en-US" dirty="0"/>
          </a:p>
        </p:txBody>
      </p:sp>
      <p:sp>
        <p:nvSpPr>
          <p:cNvPr id="5" name="Content Placeholder 4">
            <a:extLst>
              <a:ext uri="{FF2B5EF4-FFF2-40B4-BE49-F238E27FC236}">
                <a16:creationId xmlns:a16="http://schemas.microsoft.com/office/drawing/2014/main" id="{DFC94E5C-20A3-4B55-ADD6-D4C174C4A142}"/>
              </a:ext>
            </a:extLst>
          </p:cNvPr>
          <p:cNvSpPr>
            <a:spLocks noGrp="1"/>
          </p:cNvSpPr>
          <p:nvPr>
            <p:ph idx="1"/>
          </p:nvPr>
        </p:nvSpPr>
        <p:spPr>
          <a:xfrm>
            <a:off x="1141412" y="1853754"/>
            <a:ext cx="9905999" cy="4385729"/>
          </a:xfrm>
        </p:spPr>
        <p:txBody>
          <a:bodyPr>
            <a:normAutofit/>
          </a:bodyPr>
          <a:lstStyle/>
          <a:p>
            <a:pPr marL="0" indent="0">
              <a:buNone/>
            </a:pPr>
            <a:r>
              <a:rPr lang="en-US" sz="1600" dirty="0"/>
              <a:t>Research and Training</a:t>
            </a:r>
          </a:p>
          <a:p>
            <a:pPr lvl="1"/>
            <a:r>
              <a:rPr lang="en-US" sz="1600" dirty="0"/>
              <a:t>Identify language barriers and develop strategies to overcome them</a:t>
            </a:r>
          </a:p>
          <a:p>
            <a:pPr lvl="2"/>
            <a:r>
              <a:rPr lang="en-US" dirty="0"/>
              <a:t>Speak the native language when possible</a:t>
            </a:r>
          </a:p>
          <a:p>
            <a:pPr lvl="2"/>
            <a:r>
              <a:rPr lang="en-US" dirty="0"/>
              <a:t>Utilize interpreters when communication requires more accuracy and detail</a:t>
            </a:r>
          </a:p>
          <a:p>
            <a:pPr lvl="2"/>
            <a:r>
              <a:rPr lang="en-US" dirty="0"/>
              <a:t>Develop consistent methods of reviewing all documents for proper interpretation to avoid miscommunication of ideas</a:t>
            </a:r>
          </a:p>
          <a:p>
            <a:pPr lvl="1"/>
            <a:r>
              <a:rPr lang="en-US" sz="1600" dirty="0"/>
              <a:t>Develop effective communication</a:t>
            </a:r>
          </a:p>
          <a:p>
            <a:pPr lvl="2"/>
            <a:r>
              <a:rPr lang="en-US" dirty="0"/>
              <a:t>Require more than just knowledge of the language native culture</a:t>
            </a:r>
          </a:p>
          <a:p>
            <a:pPr lvl="2"/>
            <a:r>
              <a:rPr lang="en-US" dirty="0"/>
              <a:t>Communication is both verbal and non-verbal</a:t>
            </a:r>
          </a:p>
          <a:p>
            <a:pPr lvl="1"/>
            <a:r>
              <a:rPr lang="en-US" sz="1600" dirty="0"/>
              <a:t>Understand each country’s social organization</a:t>
            </a:r>
          </a:p>
          <a:p>
            <a:pPr lvl="2"/>
            <a:r>
              <a:rPr lang="en-US" dirty="0"/>
              <a:t>Builds the strongest network of contacts (suppliers, tradespersons, contractors, labor pool, etc.) needed to successfully launch and operate the business</a:t>
            </a:r>
          </a:p>
          <a:p>
            <a:pPr marL="914400" lvl="2" indent="0">
              <a:buNone/>
            </a:pPr>
            <a:endParaRPr lang="en-US" dirty="0"/>
          </a:p>
        </p:txBody>
      </p:sp>
      <p:pic>
        <p:nvPicPr>
          <p:cNvPr id="2" name="Slide 6">
            <a:hlinkClick r:id="" action="ppaction://media"/>
            <a:extLst>
              <a:ext uri="{FF2B5EF4-FFF2-40B4-BE49-F238E27FC236}">
                <a16:creationId xmlns:a16="http://schemas.microsoft.com/office/drawing/2014/main" id="{81B61A59-21CC-4199-A6A4-00CD69FE39F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4055416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1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6604A-D0C3-4001-B0CB-983148A0EBBD}"/>
              </a:ext>
            </a:extLst>
          </p:cNvPr>
          <p:cNvSpPr>
            <a:spLocks noGrp="1"/>
          </p:cNvSpPr>
          <p:nvPr>
            <p:ph type="title"/>
          </p:nvPr>
        </p:nvSpPr>
        <p:spPr/>
        <p:txBody>
          <a:bodyPr/>
          <a:lstStyle/>
          <a:p>
            <a:r>
              <a:rPr lang="en-US" b="0" i="0" dirty="0">
                <a:solidFill>
                  <a:srgbClr val="000000"/>
                </a:solidFill>
                <a:effectLst/>
                <a:latin typeface="Open Sans"/>
              </a:rPr>
              <a:t>Technology, the Environment, Power, Influence, and Authority</a:t>
            </a:r>
            <a:endParaRPr lang="en-US" dirty="0"/>
          </a:p>
        </p:txBody>
      </p:sp>
      <p:sp>
        <p:nvSpPr>
          <p:cNvPr id="5" name="Content Placeholder 4">
            <a:extLst>
              <a:ext uri="{FF2B5EF4-FFF2-40B4-BE49-F238E27FC236}">
                <a16:creationId xmlns:a16="http://schemas.microsoft.com/office/drawing/2014/main" id="{DFC94E5C-20A3-4B55-ADD6-D4C174C4A142}"/>
              </a:ext>
            </a:extLst>
          </p:cNvPr>
          <p:cNvSpPr>
            <a:spLocks noGrp="1"/>
          </p:cNvSpPr>
          <p:nvPr>
            <p:ph idx="1"/>
          </p:nvPr>
        </p:nvSpPr>
        <p:spPr/>
        <p:txBody>
          <a:bodyPr>
            <a:normAutofit lnSpcReduction="10000"/>
          </a:bodyPr>
          <a:lstStyle/>
          <a:p>
            <a:r>
              <a:rPr lang="en-US" dirty="0"/>
              <a:t>Research what the impact of local technology and the environment will have in each country</a:t>
            </a:r>
          </a:p>
          <a:p>
            <a:pPr lvl="1"/>
            <a:r>
              <a:rPr lang="en-US" dirty="0"/>
              <a:t>Do they have an adequate communications grid and how can we augment deficiencies?</a:t>
            </a:r>
          </a:p>
          <a:p>
            <a:pPr lvl="1"/>
            <a:r>
              <a:rPr lang="en-US" dirty="0"/>
              <a:t>Will the local environment degrade servers or add stress to crews and engineers and how can we mitigate the effect?</a:t>
            </a:r>
          </a:p>
          <a:p>
            <a:r>
              <a:rPr lang="en-US" dirty="0"/>
              <a:t>Understand how the power, influence and authority of the local culture will impact the final structure of our team and organization in each location</a:t>
            </a:r>
          </a:p>
          <a:p>
            <a:pPr lvl="1"/>
            <a:r>
              <a:rPr lang="en-US" dirty="0"/>
              <a:t>Will our innovative culture be able to translate to a more authoritarian power structure? </a:t>
            </a:r>
          </a:p>
          <a:p>
            <a:pPr lvl="1"/>
            <a:r>
              <a:rPr lang="en-US" dirty="0"/>
              <a:t>How can our marketers utilize the local organizational structure to reach potential clientele?</a:t>
            </a:r>
          </a:p>
          <a:p>
            <a:pPr lvl="1"/>
            <a:endParaRPr lang="en-US" dirty="0"/>
          </a:p>
          <a:p>
            <a:pPr marL="914400" lvl="2" indent="0">
              <a:buNone/>
            </a:pPr>
            <a:endParaRPr lang="en-US" dirty="0"/>
          </a:p>
        </p:txBody>
      </p:sp>
      <p:pic>
        <p:nvPicPr>
          <p:cNvPr id="3" name="Slide 6">
            <a:hlinkClick r:id="" action="ppaction://media"/>
            <a:extLst>
              <a:ext uri="{FF2B5EF4-FFF2-40B4-BE49-F238E27FC236}">
                <a16:creationId xmlns:a16="http://schemas.microsoft.com/office/drawing/2014/main" id="{28F59443-7470-46B5-85E3-42DD2D993CC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1616111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46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6604A-D0C3-4001-B0CB-983148A0EBBD}"/>
              </a:ext>
            </a:extLst>
          </p:cNvPr>
          <p:cNvSpPr>
            <a:spLocks noGrp="1"/>
          </p:cNvSpPr>
          <p:nvPr>
            <p:ph type="title"/>
          </p:nvPr>
        </p:nvSpPr>
        <p:spPr/>
        <p:txBody>
          <a:bodyPr/>
          <a:lstStyle/>
          <a:p>
            <a:r>
              <a:rPr lang="en-US" b="0" i="0" dirty="0">
                <a:solidFill>
                  <a:srgbClr val="000000"/>
                </a:solidFill>
                <a:effectLst/>
                <a:latin typeface="Open Sans"/>
              </a:rPr>
              <a:t>International business ethics</a:t>
            </a:r>
            <a:endParaRPr lang="en-US" dirty="0"/>
          </a:p>
        </p:txBody>
      </p:sp>
      <p:sp>
        <p:nvSpPr>
          <p:cNvPr id="5" name="Content Placeholder 4">
            <a:extLst>
              <a:ext uri="{FF2B5EF4-FFF2-40B4-BE49-F238E27FC236}">
                <a16:creationId xmlns:a16="http://schemas.microsoft.com/office/drawing/2014/main" id="{DFC94E5C-20A3-4B55-ADD6-D4C174C4A142}"/>
              </a:ext>
            </a:extLst>
          </p:cNvPr>
          <p:cNvSpPr>
            <a:spLocks noGrp="1"/>
          </p:cNvSpPr>
          <p:nvPr>
            <p:ph idx="1"/>
          </p:nvPr>
        </p:nvSpPr>
        <p:spPr/>
        <p:txBody>
          <a:bodyPr>
            <a:normAutofit/>
          </a:bodyPr>
          <a:lstStyle/>
          <a:p>
            <a:r>
              <a:rPr lang="en-US" dirty="0"/>
              <a:t>Identify what aspects of body language and non-verbal communication each team will encounter and develop ways to avoid critical miscommunication</a:t>
            </a:r>
          </a:p>
          <a:p>
            <a:pPr lvl="1"/>
            <a:r>
              <a:rPr lang="en-US" sz="2000" dirty="0"/>
              <a:t>Train teams to identify local cultural customs and practices and to respect them when communicating </a:t>
            </a:r>
          </a:p>
          <a:p>
            <a:r>
              <a:rPr lang="en-US" dirty="0"/>
              <a:t>Teams must be cognizant of the need to build or restore trust with clients depending on a country’s prior experience with American business</a:t>
            </a:r>
          </a:p>
          <a:p>
            <a:r>
              <a:rPr lang="en-US" dirty="0"/>
              <a:t>Teams must be thoroughly familiar with current company ethics as well as the business ethics prevalent in each country</a:t>
            </a:r>
          </a:p>
          <a:p>
            <a:pPr marL="914400" lvl="2" indent="0">
              <a:buNone/>
            </a:pPr>
            <a:endParaRPr lang="en-US" dirty="0"/>
          </a:p>
        </p:txBody>
      </p:sp>
      <p:pic>
        <p:nvPicPr>
          <p:cNvPr id="2" name="Recorded Sound">
            <a:hlinkClick r:id="" action="ppaction://media"/>
            <a:extLst>
              <a:ext uri="{FF2B5EF4-FFF2-40B4-BE49-F238E27FC236}">
                <a16:creationId xmlns:a16="http://schemas.microsoft.com/office/drawing/2014/main" id="{752C9731-6D9D-4BCB-9950-C0003DF9AC2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2765442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12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6604A-D0C3-4001-B0CB-983148A0EBBD}"/>
              </a:ext>
            </a:extLst>
          </p:cNvPr>
          <p:cNvSpPr>
            <a:spLocks noGrp="1"/>
          </p:cNvSpPr>
          <p:nvPr>
            <p:ph type="title"/>
          </p:nvPr>
        </p:nvSpPr>
        <p:spPr/>
        <p:txBody>
          <a:bodyPr/>
          <a:lstStyle/>
          <a:p>
            <a:r>
              <a:rPr lang="en-US" dirty="0">
                <a:solidFill>
                  <a:srgbClr val="000000"/>
                </a:solidFill>
                <a:latin typeface="Open Sans"/>
              </a:rPr>
              <a:t>Managing people globally</a:t>
            </a:r>
            <a:endParaRPr lang="en-US" dirty="0"/>
          </a:p>
        </p:txBody>
      </p:sp>
      <p:sp>
        <p:nvSpPr>
          <p:cNvPr id="5" name="Content Placeholder 4">
            <a:extLst>
              <a:ext uri="{FF2B5EF4-FFF2-40B4-BE49-F238E27FC236}">
                <a16:creationId xmlns:a16="http://schemas.microsoft.com/office/drawing/2014/main" id="{DFC94E5C-20A3-4B55-ADD6-D4C174C4A142}"/>
              </a:ext>
            </a:extLst>
          </p:cNvPr>
          <p:cNvSpPr>
            <a:spLocks noGrp="1"/>
          </p:cNvSpPr>
          <p:nvPr>
            <p:ph idx="1"/>
          </p:nvPr>
        </p:nvSpPr>
        <p:spPr>
          <a:xfrm>
            <a:off x="1451579" y="2015732"/>
            <a:ext cx="9603275" cy="3699268"/>
          </a:xfrm>
        </p:spPr>
        <p:txBody>
          <a:bodyPr>
            <a:noAutofit/>
          </a:bodyPr>
          <a:lstStyle/>
          <a:p>
            <a:r>
              <a:rPr lang="en-US" dirty="0"/>
              <a:t>Train managers to identify differences between managing a team domestically versus internationally</a:t>
            </a:r>
          </a:p>
          <a:p>
            <a:pPr lvl="1"/>
            <a:r>
              <a:rPr lang="en-US" sz="2000" dirty="0"/>
              <a:t>Foreign local hires</a:t>
            </a:r>
          </a:p>
          <a:p>
            <a:pPr lvl="1"/>
            <a:r>
              <a:rPr lang="en-US" sz="2000" dirty="0"/>
              <a:t>HR challenges</a:t>
            </a:r>
          </a:p>
          <a:p>
            <a:r>
              <a:rPr lang="en-US" dirty="0"/>
              <a:t>Dealing with culture shock</a:t>
            </a:r>
          </a:p>
          <a:p>
            <a:pPr lvl="1"/>
            <a:r>
              <a:rPr lang="en-US" sz="2000" dirty="0"/>
              <a:t>Preparing employees prior to deployment to foreign location</a:t>
            </a:r>
          </a:p>
          <a:p>
            <a:pPr lvl="2"/>
            <a:r>
              <a:rPr lang="en-US" sz="2000" dirty="0"/>
              <a:t>Do they have the basic personality skills to cope?</a:t>
            </a:r>
          </a:p>
          <a:p>
            <a:pPr lvl="2"/>
            <a:r>
              <a:rPr lang="en-US" sz="2000" dirty="0"/>
              <a:t>Do they have the necessary resilience to handle long deployments?</a:t>
            </a:r>
          </a:p>
          <a:p>
            <a:pPr lvl="1"/>
            <a:r>
              <a:rPr lang="en-US" sz="2000" dirty="0"/>
              <a:t>Provide effective monitoring and support while deployed</a:t>
            </a:r>
          </a:p>
        </p:txBody>
      </p:sp>
      <p:pic>
        <p:nvPicPr>
          <p:cNvPr id="2" name="Recorded Sound">
            <a:hlinkClick r:id="" action="ppaction://media"/>
            <a:extLst>
              <a:ext uri="{FF2B5EF4-FFF2-40B4-BE49-F238E27FC236}">
                <a16:creationId xmlns:a16="http://schemas.microsoft.com/office/drawing/2014/main" id="{5FC72D6C-2BB8-480E-8B66-0600B60A49D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22763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39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6604A-D0C3-4001-B0CB-983148A0EBBD}"/>
              </a:ext>
            </a:extLst>
          </p:cNvPr>
          <p:cNvSpPr>
            <a:spLocks noGrp="1"/>
          </p:cNvSpPr>
          <p:nvPr>
            <p:ph type="title"/>
          </p:nvPr>
        </p:nvSpPr>
        <p:spPr/>
        <p:txBody>
          <a:bodyPr/>
          <a:lstStyle/>
          <a:p>
            <a:r>
              <a:rPr lang="en-US" dirty="0">
                <a:solidFill>
                  <a:srgbClr val="000000"/>
                </a:solidFill>
                <a:latin typeface="Open Sans"/>
              </a:rPr>
              <a:t>Working globally</a:t>
            </a:r>
            <a:endParaRPr lang="en-US" dirty="0"/>
          </a:p>
        </p:txBody>
      </p:sp>
      <p:sp>
        <p:nvSpPr>
          <p:cNvPr id="5" name="Content Placeholder 4">
            <a:extLst>
              <a:ext uri="{FF2B5EF4-FFF2-40B4-BE49-F238E27FC236}">
                <a16:creationId xmlns:a16="http://schemas.microsoft.com/office/drawing/2014/main" id="{DFC94E5C-20A3-4B55-ADD6-D4C174C4A142}"/>
              </a:ext>
            </a:extLst>
          </p:cNvPr>
          <p:cNvSpPr>
            <a:spLocks noGrp="1"/>
          </p:cNvSpPr>
          <p:nvPr>
            <p:ph idx="1"/>
          </p:nvPr>
        </p:nvSpPr>
        <p:spPr>
          <a:xfrm>
            <a:off x="1141412" y="1857600"/>
            <a:ext cx="9905999" cy="4195881"/>
          </a:xfrm>
        </p:spPr>
        <p:txBody>
          <a:bodyPr>
            <a:normAutofit/>
          </a:bodyPr>
          <a:lstStyle/>
          <a:p>
            <a:r>
              <a:rPr lang="en-US" sz="1700" dirty="0"/>
              <a:t>Identify when and how to establish Virtual Teams </a:t>
            </a:r>
          </a:p>
          <a:p>
            <a:pPr lvl="1"/>
            <a:r>
              <a:rPr lang="en-US" sz="1700" dirty="0"/>
              <a:t>Augment technical capabilities </a:t>
            </a:r>
          </a:p>
          <a:p>
            <a:pPr lvl="1"/>
            <a:r>
              <a:rPr lang="en-US" sz="1700" dirty="0"/>
              <a:t>Include team members who may not thrive in a foreign country but work well virtually</a:t>
            </a:r>
          </a:p>
          <a:p>
            <a:r>
              <a:rPr lang="en-US" sz="1700" dirty="0"/>
              <a:t>Identify best ways to establish local marketing and how best to negotiate between home and each country</a:t>
            </a:r>
          </a:p>
          <a:p>
            <a:pPr lvl="1"/>
            <a:r>
              <a:rPr lang="en-US" sz="1700" dirty="0"/>
              <a:t>Mediums of communication</a:t>
            </a:r>
          </a:p>
          <a:p>
            <a:pPr lvl="1"/>
            <a:r>
              <a:rPr lang="en-US" sz="1700" dirty="0"/>
              <a:t>Word of mouth</a:t>
            </a:r>
          </a:p>
          <a:p>
            <a:r>
              <a:rPr lang="en-US" sz="1700" dirty="0"/>
              <a:t>Identify what parts of product that do not translate culturally and find ways to make them click with local markets</a:t>
            </a:r>
          </a:p>
          <a:p>
            <a:r>
              <a:rPr lang="en-US" sz="1700" dirty="0"/>
              <a:t>Invest heavily in international market research</a:t>
            </a:r>
          </a:p>
          <a:p>
            <a:pPr lvl="1"/>
            <a:r>
              <a:rPr lang="en-US" sz="1700" dirty="0"/>
              <a:t>Create a sub-section in our current marketing dedicated solely to international markets</a:t>
            </a:r>
          </a:p>
        </p:txBody>
      </p:sp>
      <p:pic>
        <p:nvPicPr>
          <p:cNvPr id="2" name="Recorded Sound">
            <a:hlinkClick r:id="" action="ppaction://media"/>
            <a:extLst>
              <a:ext uri="{FF2B5EF4-FFF2-40B4-BE49-F238E27FC236}">
                <a16:creationId xmlns:a16="http://schemas.microsoft.com/office/drawing/2014/main" id="{733990AE-6022-4AD4-8724-48D2B83143B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1846079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62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6604A-D0C3-4001-B0CB-983148A0EBBD}"/>
              </a:ext>
            </a:extLst>
          </p:cNvPr>
          <p:cNvSpPr>
            <a:spLocks noGrp="1"/>
          </p:cNvSpPr>
          <p:nvPr>
            <p:ph type="title"/>
          </p:nvPr>
        </p:nvSpPr>
        <p:spPr/>
        <p:txBody>
          <a:bodyPr/>
          <a:lstStyle/>
          <a:p>
            <a:r>
              <a:rPr lang="en-US" b="0" i="0" dirty="0">
                <a:solidFill>
                  <a:srgbClr val="000000"/>
                </a:solidFill>
                <a:effectLst/>
                <a:latin typeface="Open Sans"/>
              </a:rPr>
              <a:t>Conclusion</a:t>
            </a:r>
            <a:endParaRPr lang="en-US" dirty="0"/>
          </a:p>
        </p:txBody>
      </p:sp>
      <p:sp>
        <p:nvSpPr>
          <p:cNvPr id="5" name="Content Placeholder 4">
            <a:extLst>
              <a:ext uri="{FF2B5EF4-FFF2-40B4-BE49-F238E27FC236}">
                <a16:creationId xmlns:a16="http://schemas.microsoft.com/office/drawing/2014/main" id="{DFC94E5C-20A3-4B55-ADD6-D4C174C4A142}"/>
              </a:ext>
            </a:extLst>
          </p:cNvPr>
          <p:cNvSpPr>
            <a:spLocks noGrp="1"/>
          </p:cNvSpPr>
          <p:nvPr>
            <p:ph idx="1"/>
          </p:nvPr>
        </p:nvSpPr>
        <p:spPr>
          <a:xfrm>
            <a:off x="1451579" y="2015732"/>
            <a:ext cx="9603275" cy="3753697"/>
          </a:xfrm>
        </p:spPr>
        <p:txBody>
          <a:bodyPr>
            <a:normAutofit/>
          </a:bodyPr>
          <a:lstStyle/>
          <a:p>
            <a:pPr marL="285750" lvl="2" indent="-285750"/>
            <a:r>
              <a:rPr lang="en-US" sz="1800" dirty="0"/>
              <a:t>To conclude, Harvex has succeeded for over a decade in providing local farmers in the United States with the software tools they need to compete with larger industrial farming operations.  </a:t>
            </a:r>
          </a:p>
          <a:p>
            <a:pPr marL="285750" lvl="2" indent="-285750"/>
            <a:r>
              <a:rPr lang="en-US" sz="1800" dirty="0"/>
              <a:t>We believe the time is ripe for our company to expand globally, targeting specific countries in Eastern Europe whose small farmers, while culturally different, share the same needs as do our own farmers in the United States.  </a:t>
            </a:r>
          </a:p>
          <a:p>
            <a:pPr marL="285750" lvl="2" indent="-285750"/>
            <a:r>
              <a:rPr lang="en-US" sz="1800" dirty="0"/>
              <a:t>Through careful research, methodical application of training and a well conceived and executed five-year business plan, we can carry the success of our domestic market to Eastern Europe and potentially beyond.  </a:t>
            </a:r>
          </a:p>
          <a:p>
            <a:pPr marL="285750" lvl="2" indent="-285750"/>
            <a:r>
              <a:rPr lang="en-US" sz="1800" dirty="0"/>
              <a:t>We look forward to this exciting new era in our company’s operations and it’s ultimate success in a global market.</a:t>
            </a:r>
          </a:p>
        </p:txBody>
      </p:sp>
      <p:pic>
        <p:nvPicPr>
          <p:cNvPr id="3" name="Conclusion">
            <a:hlinkClick r:id="" action="ppaction://media"/>
            <a:extLst>
              <a:ext uri="{FF2B5EF4-FFF2-40B4-BE49-F238E27FC236}">
                <a16:creationId xmlns:a16="http://schemas.microsoft.com/office/drawing/2014/main" id="{0B5BEC5C-763E-4A2B-A1EE-8FE3B8D3E62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200236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94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279</TotalTime>
  <Words>1135</Words>
  <Application>Microsoft Office PowerPoint</Application>
  <PresentationFormat>Widescreen</PresentationFormat>
  <Paragraphs>96</Paragraphs>
  <Slides>12</Slides>
  <Notes>6</Notes>
  <HiddenSlides>0</HiddenSlides>
  <MMClips>11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Gill Sans MT</vt:lpstr>
      <vt:lpstr>Open Sans</vt:lpstr>
      <vt:lpstr>Gallery</vt:lpstr>
      <vt:lpstr>Week 6:  power point presentation</vt:lpstr>
      <vt:lpstr>Agenda</vt:lpstr>
      <vt:lpstr>Introduction and welcome</vt:lpstr>
      <vt:lpstr>Our company today</vt:lpstr>
      <vt:lpstr>A vision for tomorrow</vt:lpstr>
      <vt:lpstr>A vision for tomorrow</vt:lpstr>
      <vt:lpstr>Challenges and Solution:  Language, Communication, and Social Organization</vt:lpstr>
      <vt:lpstr>Technology, the Environment, Power, Influence, and Authority</vt:lpstr>
      <vt:lpstr>International business ethics</vt:lpstr>
      <vt:lpstr>Managing people globally</vt:lpstr>
      <vt:lpstr>Working globally</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6:  powerpoint presentation</dc:title>
  <dc:creator>Jeanette Fuller</dc:creator>
  <cp:lastModifiedBy>Jeanette Fuller</cp:lastModifiedBy>
  <cp:revision>33</cp:revision>
  <dcterms:created xsi:type="dcterms:W3CDTF">2020-11-08T03:26:35Z</dcterms:created>
  <dcterms:modified xsi:type="dcterms:W3CDTF">2021-04-06T20:32:53Z</dcterms:modified>
</cp:coreProperties>
</file>