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theme/themeOverride7.xml" ContentType="application/vnd.openxmlformats-officedocument.themeOverride+xml"/>
  <Override PartName="/ppt/notesSlides/notesSlide7.xml" ContentType="application/vnd.openxmlformats-officedocument.presentationml.notesSlide+xml"/>
  <Override PartName="/ppt/theme/themeOverride8.xml" ContentType="application/vnd.openxmlformats-officedocument.themeOverride+xml"/>
  <Override PartName="/ppt/notesSlides/notesSlide8.xml" ContentType="application/vnd.openxmlformats-officedocument.presentationml.notesSlide+xml"/>
  <Override PartName="/ppt/theme/themeOverride9.xml" ContentType="application/vnd.openxmlformats-officedocument.themeOverride+xml"/>
  <Override PartName="/ppt/notesSlides/notesSlide9.xml" ContentType="application/vnd.openxmlformats-officedocument.presentationml.notesSlide+xml"/>
  <Override PartName="/ppt/theme/themeOverride10.xml" ContentType="application/vnd.openxmlformats-officedocument.themeOverride+xml"/>
  <Override PartName="/ppt/notesSlides/notesSlide10.xml" ContentType="application/vnd.openxmlformats-officedocument.presentationml.notesSlide+xml"/>
  <Override PartName="/ppt/theme/themeOverride11.xml" ContentType="application/vnd.openxmlformats-officedocument.themeOverr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6"/>
  </p:notesMasterIdLst>
  <p:sldIdLst>
    <p:sldId id="293" r:id="rId5"/>
    <p:sldId id="296" r:id="rId6"/>
    <p:sldId id="312" r:id="rId7"/>
    <p:sldId id="308" r:id="rId8"/>
    <p:sldId id="311" r:id="rId9"/>
    <p:sldId id="298" r:id="rId10"/>
    <p:sldId id="299" r:id="rId11"/>
    <p:sldId id="300" r:id="rId12"/>
    <p:sldId id="301" r:id="rId13"/>
    <p:sldId id="302" r:id="rId14"/>
    <p:sldId id="304"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anette Fuller" initials="JF" lastIdx="1" clrIdx="0">
    <p:extLst>
      <p:ext uri="{19B8F6BF-5375-455C-9EA6-DF929625EA0E}">
        <p15:presenceInfo xmlns:p15="http://schemas.microsoft.com/office/powerpoint/2012/main" userId="4f3bca4b41f00b0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2078" autoAdjust="0"/>
  </p:normalViewPr>
  <p:slideViewPr>
    <p:cSldViewPr snapToGrid="0">
      <p:cViewPr varScale="1">
        <p:scale>
          <a:sx n="41" d="100"/>
          <a:sy n="41" d="100"/>
        </p:scale>
        <p:origin x="1628"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9BD7F0-8B96-46F9-9AAD-3EE6C70E168C}" type="datetimeFigureOut">
              <a:rPr lang="en-US" smtClean="0"/>
              <a:t>11/1/2020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769ED6-8968-477E-B6A0-05EB7EB22C67}" type="slidenum">
              <a:rPr lang="en-US" smtClean="0"/>
              <a:t>‹#›</a:t>
            </a:fld>
            <a:endParaRPr lang="en-US" dirty="0"/>
          </a:p>
        </p:txBody>
      </p:sp>
    </p:spTree>
    <p:extLst>
      <p:ext uri="{BB962C8B-B14F-4D97-AF65-F5344CB8AC3E}">
        <p14:creationId xmlns:p14="http://schemas.microsoft.com/office/powerpoint/2010/main" val="41034618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my 6.1 Assignment PowerPoint presentation.  I am your narrator, Jeanette Fuller.  Thank you for attending my presentation today.  </a:t>
            </a:r>
          </a:p>
        </p:txBody>
      </p:sp>
      <p:sp>
        <p:nvSpPr>
          <p:cNvPr id="4" name="Slide Number Placeholder 3"/>
          <p:cNvSpPr>
            <a:spLocks noGrp="1"/>
          </p:cNvSpPr>
          <p:nvPr>
            <p:ph type="sldNum" sz="quarter" idx="5"/>
          </p:nvPr>
        </p:nvSpPr>
        <p:spPr/>
        <p:txBody>
          <a:bodyPr/>
          <a:lstStyle/>
          <a:p>
            <a:fld id="{2C769ED6-8968-477E-B6A0-05EB7EB22C67}" type="slidenum">
              <a:rPr lang="en-US" smtClean="0"/>
              <a:t>1</a:t>
            </a:fld>
            <a:endParaRPr lang="en-US" dirty="0"/>
          </a:p>
        </p:txBody>
      </p:sp>
    </p:spTree>
    <p:extLst>
      <p:ext uri="{BB962C8B-B14F-4D97-AF65-F5344CB8AC3E}">
        <p14:creationId xmlns:p14="http://schemas.microsoft.com/office/powerpoint/2010/main" val="3556433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Today’s agenda includes my brief introduction to the Selandang Ayu, the overview of the team, topic slides dealing with the conflict I encountered and a conclusion.</a:t>
            </a:r>
          </a:p>
        </p:txBody>
      </p:sp>
      <p:sp>
        <p:nvSpPr>
          <p:cNvPr id="4" name="Slide Number Placeholder 3"/>
          <p:cNvSpPr>
            <a:spLocks noGrp="1"/>
          </p:cNvSpPr>
          <p:nvPr>
            <p:ph type="sldNum" sz="quarter" idx="5"/>
          </p:nvPr>
        </p:nvSpPr>
        <p:spPr/>
        <p:txBody>
          <a:bodyPr/>
          <a:lstStyle/>
          <a:p>
            <a:fld id="{2C769ED6-8968-477E-B6A0-05EB7EB22C67}" type="slidenum">
              <a:rPr lang="en-US" smtClean="0"/>
              <a:t>2</a:t>
            </a:fld>
            <a:endParaRPr lang="en-US" dirty="0"/>
          </a:p>
        </p:txBody>
      </p:sp>
    </p:spTree>
    <p:extLst>
      <p:ext uri="{BB962C8B-B14F-4D97-AF65-F5344CB8AC3E}">
        <p14:creationId xmlns:p14="http://schemas.microsoft.com/office/powerpoint/2010/main" val="965145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In 2004, I was assigned as a foreman on a six- person team of oil spill clean up technicians dispatched out into the remote wilds of Dutch Harbor, Alaska.  This was my first assignment as a supervisor outside of the military.  It was also one of the most physically and mentally difficult jobs I have ever held.  </a:t>
            </a:r>
          </a:p>
          <a:p>
            <a:endParaRPr lang="en-US" sz="1200" dirty="0"/>
          </a:p>
          <a:p>
            <a:r>
              <a:rPr lang="en-US" sz="1200" dirty="0"/>
              <a:t>While our teams were well outfitted with gear and equipment to do the work, the foremen and supervisor were not prepared for the conflicts that arose around reward systems, personalities, perceptions, employee attitudes, motivational needs, stress and conflict  or team dynamics.  </a:t>
            </a:r>
          </a:p>
        </p:txBody>
      </p:sp>
      <p:sp>
        <p:nvSpPr>
          <p:cNvPr id="4" name="Slide Number Placeholder 3"/>
          <p:cNvSpPr>
            <a:spLocks noGrp="1"/>
          </p:cNvSpPr>
          <p:nvPr>
            <p:ph type="sldNum" sz="quarter" idx="5"/>
          </p:nvPr>
        </p:nvSpPr>
        <p:spPr/>
        <p:txBody>
          <a:bodyPr/>
          <a:lstStyle/>
          <a:p>
            <a:fld id="{2C769ED6-8968-477E-B6A0-05EB7EB22C67}" type="slidenum">
              <a:rPr lang="en-US" smtClean="0"/>
              <a:t>3</a:t>
            </a:fld>
            <a:endParaRPr lang="en-US" dirty="0"/>
          </a:p>
        </p:txBody>
      </p:sp>
    </p:spTree>
    <p:extLst>
      <p:ext uri="{BB962C8B-B14F-4D97-AF65-F5344CB8AC3E}">
        <p14:creationId xmlns:p14="http://schemas.microsoft.com/office/powerpoint/2010/main" val="24638536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teams consisted of vessel crew, a supervisor, a safety officer, 2 foremen, 2 skiff operators, and 13 oil spill technicians divided into 2 teams of six and seven technicians.  The chain of command was rather complex with multiple levels of supervision required to interact with multiple levels of management.  The captain held ultimate authority over all crew members aboard his vessel.  This vast network of command led to a general state of confusion and leaders at all levels tended to freeze up and defer decision making to the next level.  As you can imagine, this led to many unresolved conflicts.  </a:t>
            </a:r>
          </a:p>
        </p:txBody>
      </p:sp>
      <p:sp>
        <p:nvSpPr>
          <p:cNvPr id="4" name="Slide Number Placeholder 3"/>
          <p:cNvSpPr>
            <a:spLocks noGrp="1"/>
          </p:cNvSpPr>
          <p:nvPr>
            <p:ph type="sldNum" sz="quarter" idx="5"/>
          </p:nvPr>
        </p:nvSpPr>
        <p:spPr/>
        <p:txBody>
          <a:bodyPr/>
          <a:lstStyle/>
          <a:p>
            <a:fld id="{2C769ED6-8968-477E-B6A0-05EB7EB22C67}" type="slidenum">
              <a:rPr lang="en-US" smtClean="0"/>
              <a:t>4</a:t>
            </a:fld>
            <a:endParaRPr lang="en-US" dirty="0"/>
          </a:p>
        </p:txBody>
      </p:sp>
    </p:spTree>
    <p:extLst>
      <p:ext uri="{BB962C8B-B14F-4D97-AF65-F5344CB8AC3E}">
        <p14:creationId xmlns:p14="http://schemas.microsoft.com/office/powerpoint/2010/main" val="16557459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work crews were comprised mainly of asbestos abatement technicians and fishermen who worked under incentivized pay systems.  They were uncomfortable working under a standard, flat rate.  They were used to working in fast paced, pay per unit work environments and had a very tough time adjusting to the slow drudgery of oil spill clean up.  Our crews consisted of non-native and native Alaskan workers who communicate very differently.  They worked 24/7 in inclement weather.  They endured prolonged separation from their loved ones and endured chronic injuries from working daily in the cold and wet.  While the crews many strengths helped to offset the weaknesses, they barely made up for the many inadequacies in the basic set up of the work environment.  The company too often set their crews up for failure.  We were never certain of how well we were performing, and our paychecks were the only real measure of our value to the operation.   It fell to the foremen to find ways to motivate and reward our crews for work well done.</a:t>
            </a:r>
          </a:p>
        </p:txBody>
      </p:sp>
      <p:sp>
        <p:nvSpPr>
          <p:cNvPr id="4" name="Slide Number Placeholder 3"/>
          <p:cNvSpPr>
            <a:spLocks noGrp="1"/>
          </p:cNvSpPr>
          <p:nvPr>
            <p:ph type="sldNum" sz="quarter" idx="5"/>
          </p:nvPr>
        </p:nvSpPr>
        <p:spPr/>
        <p:txBody>
          <a:bodyPr/>
          <a:lstStyle/>
          <a:p>
            <a:fld id="{2C769ED6-8968-477E-B6A0-05EB7EB22C67}" type="slidenum">
              <a:rPr lang="en-US" smtClean="0"/>
              <a:t>5</a:t>
            </a:fld>
            <a:endParaRPr lang="en-US" dirty="0"/>
          </a:p>
        </p:txBody>
      </p:sp>
    </p:spTree>
    <p:extLst>
      <p:ext uri="{BB962C8B-B14F-4D97-AF65-F5344CB8AC3E}">
        <p14:creationId xmlns:p14="http://schemas.microsoft.com/office/powerpoint/2010/main" val="28454067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I have described my job, the team and their roles, I will address those issues that created conflict.  </a:t>
            </a:r>
          </a:p>
          <a:p>
            <a:endParaRPr lang="en-US" dirty="0"/>
          </a:p>
          <a:p>
            <a:r>
              <a:rPr lang="en-US" dirty="0"/>
              <a:t>As previously mentioned, pay was practically the only reward system available to crews.  It was up to the foremen to finds ways to increase morale which was always a major concern.  Food was an easy source of informal reward.  Foreman often utilized the captain’s connections to the fishing community to acquire special gourmet foods for the crew as reward for hard work done well.  During our work day, the crews created games to play while cleaning up oil.  They often sang or re-enacted movies to pass the time.  Skiff operators challenged each other to see who could complete maintenance first.  </a:t>
            </a:r>
          </a:p>
        </p:txBody>
      </p:sp>
      <p:sp>
        <p:nvSpPr>
          <p:cNvPr id="4" name="Slide Number Placeholder 3"/>
          <p:cNvSpPr>
            <a:spLocks noGrp="1"/>
          </p:cNvSpPr>
          <p:nvPr>
            <p:ph type="sldNum" sz="quarter" idx="5"/>
          </p:nvPr>
        </p:nvSpPr>
        <p:spPr/>
        <p:txBody>
          <a:bodyPr/>
          <a:lstStyle/>
          <a:p>
            <a:fld id="{2C769ED6-8968-477E-B6A0-05EB7EB22C67}" type="slidenum">
              <a:rPr lang="en-US" smtClean="0"/>
              <a:t>6</a:t>
            </a:fld>
            <a:endParaRPr lang="en-US" dirty="0"/>
          </a:p>
        </p:txBody>
      </p:sp>
    </p:spTree>
    <p:extLst>
      <p:ext uri="{BB962C8B-B14F-4D97-AF65-F5344CB8AC3E}">
        <p14:creationId xmlns:p14="http://schemas.microsoft.com/office/powerpoint/2010/main" val="39185173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diversity of personalities and cultures led to many conflicts on board the vessel and on shore during work.  The native Alaskan workers preferred to speak directly with the highest ranking person.  The skiff operators wanted to speak only with the captain of the vessel.  The supervisor didn’t want to hear about the conflicts and told the foremen to “handle it.”  It was a constant struggle to keep people communicating and functioning.  Our bottom line was that we had to have every person on the beach or be fined.  Conflicts were too often allowed to develop into major arguments.  We spent too much time putting out fires rather than  building a better work environment.  </a:t>
            </a:r>
          </a:p>
        </p:txBody>
      </p:sp>
      <p:sp>
        <p:nvSpPr>
          <p:cNvPr id="4" name="Slide Number Placeholder 3"/>
          <p:cNvSpPr>
            <a:spLocks noGrp="1"/>
          </p:cNvSpPr>
          <p:nvPr>
            <p:ph type="sldNum" sz="quarter" idx="5"/>
          </p:nvPr>
        </p:nvSpPr>
        <p:spPr/>
        <p:txBody>
          <a:bodyPr/>
          <a:lstStyle/>
          <a:p>
            <a:fld id="{2C769ED6-8968-477E-B6A0-05EB7EB22C67}" type="slidenum">
              <a:rPr lang="en-US" smtClean="0"/>
              <a:t>7</a:t>
            </a:fld>
            <a:endParaRPr lang="en-US" dirty="0"/>
          </a:p>
        </p:txBody>
      </p:sp>
    </p:spTree>
    <p:extLst>
      <p:ext uri="{BB962C8B-B14F-4D97-AF65-F5344CB8AC3E}">
        <p14:creationId xmlns:p14="http://schemas.microsoft.com/office/powerpoint/2010/main" val="23235248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foremen worked overtime to relieve the boredom that always threatened the fragile peace on the vessel.  The work was physically challenging but not mentally.  Twelve hours of back breaking, monotonous work demanded some sort of mental release at the end of the day.  Movies were all we had to offer and some board games.  Fishing was our only real outlet.  We had lots of fishing competitions.</a:t>
            </a:r>
          </a:p>
          <a:p>
            <a:endParaRPr lang="en-US" dirty="0"/>
          </a:p>
        </p:txBody>
      </p:sp>
      <p:sp>
        <p:nvSpPr>
          <p:cNvPr id="4" name="Slide Number Placeholder 3"/>
          <p:cNvSpPr>
            <a:spLocks noGrp="1"/>
          </p:cNvSpPr>
          <p:nvPr>
            <p:ph type="sldNum" sz="quarter" idx="5"/>
          </p:nvPr>
        </p:nvSpPr>
        <p:spPr/>
        <p:txBody>
          <a:bodyPr/>
          <a:lstStyle/>
          <a:p>
            <a:fld id="{2C769ED6-8968-477E-B6A0-05EB7EB22C67}" type="slidenum">
              <a:rPr lang="en-US" smtClean="0"/>
              <a:t>8</a:t>
            </a:fld>
            <a:endParaRPr lang="en-US" dirty="0"/>
          </a:p>
        </p:txBody>
      </p:sp>
    </p:spTree>
    <p:extLst>
      <p:ext uri="{BB962C8B-B14F-4D97-AF65-F5344CB8AC3E}">
        <p14:creationId xmlns:p14="http://schemas.microsoft.com/office/powerpoint/2010/main" val="4989319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of conflict were too numerous to adequately point out.  Harsh work, personality issues, and boredom combined with chronic physical discomfort created high levels of stress and led to near constant conflict.  Fights broke out almost weekly and at one point, there was a near mutiny that nearly cost us the contract.  The supervisor and foremen were simply not trained for dealing with the ferocity of conflict that erupted on board.  Only the captain seemed to know how to properly quell the arguments, and only he possessed the absolute authority to do so.</a:t>
            </a:r>
          </a:p>
        </p:txBody>
      </p:sp>
      <p:sp>
        <p:nvSpPr>
          <p:cNvPr id="4" name="Slide Number Placeholder 3"/>
          <p:cNvSpPr>
            <a:spLocks noGrp="1"/>
          </p:cNvSpPr>
          <p:nvPr>
            <p:ph type="sldNum" sz="quarter" idx="5"/>
          </p:nvPr>
        </p:nvSpPr>
        <p:spPr/>
        <p:txBody>
          <a:bodyPr/>
          <a:lstStyle/>
          <a:p>
            <a:fld id="{2C769ED6-8968-477E-B6A0-05EB7EB22C67}" type="slidenum">
              <a:rPr lang="en-US" smtClean="0"/>
              <a:t>9</a:t>
            </a:fld>
            <a:endParaRPr lang="en-US" dirty="0"/>
          </a:p>
        </p:txBody>
      </p:sp>
    </p:spTree>
    <p:extLst>
      <p:ext uri="{BB962C8B-B14F-4D97-AF65-F5344CB8AC3E}">
        <p14:creationId xmlns:p14="http://schemas.microsoft.com/office/powerpoint/2010/main" val="24331514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of the same issues in the group that led to conflict also allowed the group to function at a high level of competency as a team.  Once we established the basic routine for removing the oil from the beaches, crews settled in and our level of production seemed constant, and we suffered no significant injuries or set-backs.  The company did not allow for lateral movement between positions.  The foremen quickly realized that this would not be good for the health or mental well being of the crews.  We encouraged them to swap positions to prevent repetitive injuries.  We allowed the technicians to assist the skiff operators who sometimes found themselves working late into the night doing maintenance.  The foremen did this against the wishes of the supervisor who was unwilling to take the risks needed to help for the crew. </a:t>
            </a:r>
          </a:p>
        </p:txBody>
      </p:sp>
      <p:sp>
        <p:nvSpPr>
          <p:cNvPr id="4" name="Slide Number Placeholder 3"/>
          <p:cNvSpPr>
            <a:spLocks noGrp="1"/>
          </p:cNvSpPr>
          <p:nvPr>
            <p:ph type="sldNum" sz="quarter" idx="5"/>
          </p:nvPr>
        </p:nvSpPr>
        <p:spPr/>
        <p:txBody>
          <a:bodyPr/>
          <a:lstStyle/>
          <a:p>
            <a:fld id="{2C769ED6-8968-477E-B6A0-05EB7EB22C67}" type="slidenum">
              <a:rPr lang="en-US" smtClean="0"/>
              <a:t>10</a:t>
            </a:fld>
            <a:endParaRPr lang="en-US" dirty="0"/>
          </a:p>
        </p:txBody>
      </p:sp>
    </p:spTree>
    <p:extLst>
      <p:ext uri="{BB962C8B-B14F-4D97-AF65-F5344CB8AC3E}">
        <p14:creationId xmlns:p14="http://schemas.microsoft.com/office/powerpoint/2010/main" val="986518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Looking back on this job, I realize now that I walked into it woefully unprepared to supervise a crew of seven culturally and professionally diverse individuals.  The company literally threw me into a remote situation with little preparation or support.  I learned very quickly to think on my feet and work with what I had on hand.  Having learned what I have in this class, I feel I could take on a similar situation with much more confidence in my abilities to lead and manage.  Thank you for attending my presentation.  Have a wonderful day and I look forward to seeing you all during the next class.</a:t>
            </a:r>
          </a:p>
        </p:txBody>
      </p:sp>
      <p:sp>
        <p:nvSpPr>
          <p:cNvPr id="4" name="Slide Number Placeholder 3"/>
          <p:cNvSpPr>
            <a:spLocks noGrp="1"/>
          </p:cNvSpPr>
          <p:nvPr>
            <p:ph type="sldNum" sz="quarter" idx="5"/>
          </p:nvPr>
        </p:nvSpPr>
        <p:spPr/>
        <p:txBody>
          <a:bodyPr/>
          <a:lstStyle/>
          <a:p>
            <a:fld id="{2C769ED6-8968-477E-B6A0-05EB7EB22C67}" type="slidenum">
              <a:rPr lang="en-US" smtClean="0"/>
              <a:t>11</a:t>
            </a:fld>
            <a:endParaRPr lang="en-US" dirty="0"/>
          </a:p>
        </p:txBody>
      </p:sp>
    </p:spTree>
    <p:extLst>
      <p:ext uri="{BB962C8B-B14F-4D97-AF65-F5344CB8AC3E}">
        <p14:creationId xmlns:p14="http://schemas.microsoft.com/office/powerpoint/2010/main" val="27885738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11/1/2020</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4713444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11/1/2020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280400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11/1/2020</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157960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11/1/2020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819987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11/1/2020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5376868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11/1/2020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071967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11/1/2020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4097824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11/1/2020</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268863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11/1/2020</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291304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11/1/2020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2030085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11/1/2020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899999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11/1/2020</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1132156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4a"/><Relationship Id="rId7" Type="http://schemas.openxmlformats.org/officeDocument/2006/relationships/image" Target="../media/image3.png"/><Relationship Id="rId2" Type="http://schemas.microsoft.com/office/2007/relationships/media" Target="../media/media1.m4a"/><Relationship Id="rId1" Type="http://schemas.openxmlformats.org/officeDocument/2006/relationships/themeOverride" Target="../theme/themeOverride1.xml"/><Relationship Id="rId6" Type="http://schemas.openxmlformats.org/officeDocument/2006/relationships/image" Target="../media/image2.jpe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media2.m4a"/><Relationship Id="rId7" Type="http://schemas.openxmlformats.org/officeDocument/2006/relationships/image" Target="../media/image5.jpg"/><Relationship Id="rId2" Type="http://schemas.microsoft.com/office/2007/relationships/media" Target="../media/media2.m4a"/><Relationship Id="rId1" Type="http://schemas.openxmlformats.org/officeDocument/2006/relationships/themeOverride" Target="../theme/themeOverride2.xml"/><Relationship Id="rId6" Type="http://schemas.openxmlformats.org/officeDocument/2006/relationships/image" Target="../media/image4.jpg"/><Relationship Id="rId5" Type="http://schemas.openxmlformats.org/officeDocument/2006/relationships/notesSlide" Target="../notesSlides/notesSlide2.xml"/><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7" Type="http://schemas.openxmlformats.org/officeDocument/2006/relationships/image" Target="../media/image3.png"/><Relationship Id="rId2" Type="http://schemas.microsoft.com/office/2007/relationships/media" Target="../media/media3.m4a"/><Relationship Id="rId1" Type="http://schemas.openxmlformats.org/officeDocument/2006/relationships/themeOverride" Target="../theme/themeOverride3.xml"/><Relationship Id="rId6" Type="http://schemas.openxmlformats.org/officeDocument/2006/relationships/image" Target="../media/image6.jpg"/><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7" Type="http://schemas.openxmlformats.org/officeDocument/2006/relationships/image" Target="../media/image3.png"/><Relationship Id="rId2" Type="http://schemas.microsoft.com/office/2007/relationships/media" Target="../media/media4.m4a"/><Relationship Id="rId1" Type="http://schemas.openxmlformats.org/officeDocument/2006/relationships/themeOverride" Target="../theme/themeOverride4.xml"/><Relationship Id="rId6" Type="http://schemas.openxmlformats.org/officeDocument/2006/relationships/image" Target="../media/image7.jpg"/><Relationship Id="rId5" Type="http://schemas.openxmlformats.org/officeDocument/2006/relationships/notesSlide" Target="../notesSlides/notesSlide4.xml"/><Relationship Id="rId4"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hemeOverride" Target="../theme/themeOverride5.xml"/><Relationship Id="rId6" Type="http://schemas.openxmlformats.org/officeDocument/2006/relationships/image" Target="../media/image3.png"/><Relationship Id="rId5" Type="http://schemas.openxmlformats.org/officeDocument/2006/relationships/notesSlide" Target="../notesSlides/notesSlide5.xml"/><Relationship Id="rId4"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hemeOverride" Target="../theme/themeOverride6.xml"/><Relationship Id="rId6" Type="http://schemas.openxmlformats.org/officeDocument/2006/relationships/image" Target="../media/image3.png"/><Relationship Id="rId5" Type="http://schemas.openxmlformats.org/officeDocument/2006/relationships/notesSlide" Target="../notesSlides/notesSlide6.xml"/><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hemeOverride" Target="../theme/themeOverride7.xml"/><Relationship Id="rId6" Type="http://schemas.openxmlformats.org/officeDocument/2006/relationships/image" Target="../media/image3.png"/><Relationship Id="rId5" Type="http://schemas.openxmlformats.org/officeDocument/2006/relationships/notesSlide" Target="../notesSlides/notesSlide7.xml"/><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2" Type="http://schemas.microsoft.com/office/2007/relationships/media" Target="../media/media8.m4a"/><Relationship Id="rId1" Type="http://schemas.openxmlformats.org/officeDocument/2006/relationships/themeOverride" Target="../theme/themeOverride8.xml"/><Relationship Id="rId6" Type="http://schemas.openxmlformats.org/officeDocument/2006/relationships/image" Target="../media/image3.png"/><Relationship Id="rId5" Type="http://schemas.openxmlformats.org/officeDocument/2006/relationships/notesSlide" Target="../notesSlides/notesSlide8.xml"/><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media9.m4a"/><Relationship Id="rId2" Type="http://schemas.microsoft.com/office/2007/relationships/media" Target="../media/media9.m4a"/><Relationship Id="rId1" Type="http://schemas.openxmlformats.org/officeDocument/2006/relationships/themeOverride" Target="../theme/themeOverride9.xml"/><Relationship Id="rId6" Type="http://schemas.openxmlformats.org/officeDocument/2006/relationships/image" Target="../media/image3.png"/><Relationship Id="rId5" Type="http://schemas.openxmlformats.org/officeDocument/2006/relationships/notesSlide" Target="../notesSlides/notesSlide9.xml"/><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media10.m4a"/><Relationship Id="rId2" Type="http://schemas.microsoft.com/office/2007/relationships/media" Target="../media/media10.m4a"/><Relationship Id="rId1" Type="http://schemas.openxmlformats.org/officeDocument/2006/relationships/themeOverride" Target="../theme/themeOverride10.xml"/><Relationship Id="rId6" Type="http://schemas.openxmlformats.org/officeDocument/2006/relationships/image" Target="../media/image3.png"/><Relationship Id="rId5" Type="http://schemas.openxmlformats.org/officeDocument/2006/relationships/notesSlide" Target="../notesSlides/notesSlide10.xml"/><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audio" Target="../media/media11.m4a"/><Relationship Id="rId7" Type="http://schemas.openxmlformats.org/officeDocument/2006/relationships/image" Target="../media/image3.png"/><Relationship Id="rId2" Type="http://schemas.microsoft.com/office/2007/relationships/media" Target="../media/media11.m4a"/><Relationship Id="rId1" Type="http://schemas.openxmlformats.org/officeDocument/2006/relationships/themeOverride" Target="../theme/themeOverride11.xml"/><Relationship Id="rId6" Type="http://schemas.openxmlformats.org/officeDocument/2006/relationships/image" Target="../media/image8.jpg"/><Relationship Id="rId5" Type="http://schemas.openxmlformats.org/officeDocument/2006/relationships/notesSlide" Target="../notesSlides/notesSlide11.xml"/><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9F73848-91FE-4D29-B0DC-BFC408416682}"/>
              </a:ext>
              <a:ext uri="{C183D7F6-B498-43B3-948B-1728B52AA6E4}">
                <adec:decorative xmlns:adec="http://schemas.microsoft.com/office/drawing/2017/decorative" val="1"/>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20" y="-839"/>
            <a:ext cx="12191980" cy="6858000"/>
          </a:xfrm>
          <a:prstGeom prst="rect">
            <a:avLst/>
          </a:prstGeom>
        </p:spPr>
      </p:pic>
      <p:sp>
        <p:nvSpPr>
          <p:cNvPr id="89" name="Rectangle 88">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5067" y="1808532"/>
            <a:ext cx="5452527" cy="3240936"/>
          </a:xfrm>
          <a:prstGeom prst="rect">
            <a:avLst/>
          </a:prstGeom>
          <a:solidFill>
            <a:schemeClr val="bg1">
              <a:lumMod val="75000"/>
              <a:lumOff val="25000"/>
            </a:schemeClr>
          </a:solidFill>
          <a:ln w="6350" cap="sq" cmpd="sng" algn="ctr">
            <a:noFill/>
            <a:prstDash val="solid"/>
            <a:miter lim="800000"/>
          </a:ln>
          <a:effectLst/>
        </p:spPr>
      </p:sp>
      <p:sp>
        <p:nvSpPr>
          <p:cNvPr id="91" name="Rectangle 90">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61010" y="1975104"/>
            <a:ext cx="5120640" cy="2907792"/>
          </a:xfrm>
          <a:prstGeom prst="rect">
            <a:avLst/>
          </a:prstGeom>
          <a:noFill/>
          <a:ln w="6350" cap="sq" cmpd="sng" algn="ctr">
            <a:solidFill>
              <a:schemeClr val="tx1"/>
            </a:solidFill>
            <a:prstDash val="solid"/>
            <a:miter lim="800000"/>
          </a:ln>
          <a:effectLst>
            <a:softEdge rad="0"/>
          </a:effectLst>
        </p:spPr>
      </p:sp>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6033793" y="2355458"/>
            <a:ext cx="4775075" cy="1630907"/>
          </a:xfrm>
        </p:spPr>
        <p:txBody>
          <a:bodyPr>
            <a:normAutofit/>
          </a:bodyPr>
          <a:lstStyle/>
          <a:p>
            <a:r>
              <a:rPr lang="en-US" sz="4400" dirty="0">
                <a:solidFill>
                  <a:schemeClr val="tx1"/>
                </a:solidFill>
              </a:rPr>
              <a:t>6.1 Assignment PowerPoint</a:t>
            </a:r>
          </a:p>
        </p:txBody>
      </p:sp>
      <p:sp>
        <p:nvSpPr>
          <p:cNvPr id="3" name="Subtitle 2">
            <a:extLst>
              <a:ext uri="{FF2B5EF4-FFF2-40B4-BE49-F238E27FC236}">
                <a16:creationId xmlns:a16="http://schemas.microsoft.com/office/drawing/2014/main" id="{C8722DDC-8EEE-4A06-8DFE-B44871EAA2CF}"/>
              </a:ext>
            </a:extLst>
          </p:cNvPr>
          <p:cNvSpPr>
            <a:spLocks noGrp="1"/>
          </p:cNvSpPr>
          <p:nvPr>
            <p:ph type="subTitle" idx="1"/>
          </p:nvPr>
        </p:nvSpPr>
        <p:spPr>
          <a:xfrm>
            <a:off x="6033793" y="3995988"/>
            <a:ext cx="4775075" cy="559656"/>
          </a:xfrm>
        </p:spPr>
        <p:txBody>
          <a:bodyPr>
            <a:normAutofit/>
          </a:bodyPr>
          <a:lstStyle/>
          <a:p>
            <a:pPr>
              <a:spcAft>
                <a:spcPts val="600"/>
              </a:spcAft>
            </a:pPr>
            <a:r>
              <a:rPr lang="en-US" dirty="0">
                <a:solidFill>
                  <a:schemeClr val="tx1"/>
                </a:solidFill>
              </a:rPr>
              <a:t>Jeanette A. Fuller</a:t>
            </a:r>
          </a:p>
        </p:txBody>
      </p:sp>
      <p:pic>
        <p:nvPicPr>
          <p:cNvPr id="4" name="Slide One">
            <a:hlinkClick r:id="" action="ppaction://media"/>
            <a:extLst>
              <a:ext uri="{FF2B5EF4-FFF2-40B4-BE49-F238E27FC236}">
                <a16:creationId xmlns:a16="http://schemas.microsoft.com/office/drawing/2014/main" id="{39E95F4C-9433-4939-B318-739497E2E2D4}"/>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533722" y="5910287"/>
            <a:ext cx="406400" cy="406400"/>
          </a:xfrm>
          <a:prstGeom prst="rect">
            <a:avLst/>
          </a:prstGeom>
        </p:spPr>
      </p:pic>
    </p:spTree>
    <p:extLst>
      <p:ext uri="{BB962C8B-B14F-4D97-AF65-F5344CB8AC3E}">
        <p14:creationId xmlns:p14="http://schemas.microsoft.com/office/powerpoint/2010/main" val="426968152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87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9295F-E638-4F61-AFE2-CF3E40556031}"/>
              </a:ext>
            </a:extLst>
          </p:cNvPr>
          <p:cNvSpPr>
            <a:spLocks noGrp="1"/>
          </p:cNvSpPr>
          <p:nvPr>
            <p:ph type="title"/>
          </p:nvPr>
        </p:nvSpPr>
        <p:spPr>
          <a:xfrm>
            <a:off x="1066800" y="642594"/>
            <a:ext cx="10058400" cy="775240"/>
          </a:xfrm>
        </p:spPr>
        <p:txBody>
          <a:bodyPr>
            <a:normAutofit/>
          </a:bodyPr>
          <a:lstStyle/>
          <a:p>
            <a:r>
              <a:rPr lang="en-US" sz="3600" dirty="0"/>
              <a:t>Agenda</a:t>
            </a:r>
          </a:p>
        </p:txBody>
      </p:sp>
      <p:sp>
        <p:nvSpPr>
          <p:cNvPr id="3" name="TextBox 2">
            <a:extLst>
              <a:ext uri="{FF2B5EF4-FFF2-40B4-BE49-F238E27FC236}">
                <a16:creationId xmlns:a16="http://schemas.microsoft.com/office/drawing/2014/main" id="{7B49FABD-5EB5-424A-9343-EAA641108592}"/>
              </a:ext>
            </a:extLst>
          </p:cNvPr>
          <p:cNvSpPr txBox="1"/>
          <p:nvPr/>
        </p:nvSpPr>
        <p:spPr>
          <a:xfrm>
            <a:off x="768849" y="1417834"/>
            <a:ext cx="10654301" cy="1200329"/>
          </a:xfrm>
          <a:prstGeom prst="rect">
            <a:avLst/>
          </a:prstGeom>
          <a:noFill/>
        </p:spPr>
        <p:txBody>
          <a:bodyPr wrap="square" rtlCol="0">
            <a:spAutoFit/>
          </a:bodyPr>
          <a:lstStyle/>
          <a:p>
            <a:pPr marL="285750" indent="-285750">
              <a:buFont typeface="Arial" panose="020B0604020202020204" pitchFamily="34" charset="0"/>
              <a:buChar char="•"/>
            </a:pPr>
            <a:r>
              <a:rPr lang="en-US" dirty="0"/>
              <a:t>Introduction</a:t>
            </a:r>
          </a:p>
          <a:p>
            <a:pPr marL="285750" indent="-285750">
              <a:buFont typeface="Arial" panose="020B0604020202020204" pitchFamily="34" charset="0"/>
              <a:buChar char="•"/>
            </a:pPr>
            <a:r>
              <a:rPr lang="en-US" dirty="0"/>
              <a:t>Part One:  Overview of the Team</a:t>
            </a:r>
          </a:p>
          <a:p>
            <a:pPr marL="285750" indent="-285750">
              <a:buFont typeface="Arial" panose="020B0604020202020204" pitchFamily="34" charset="0"/>
              <a:buChar char="•"/>
            </a:pPr>
            <a:r>
              <a:rPr lang="en-US" dirty="0"/>
              <a:t>Part Two:  Topic Slides</a:t>
            </a:r>
          </a:p>
          <a:p>
            <a:pPr marL="285750" indent="-285750">
              <a:buFont typeface="Arial" panose="020B0604020202020204" pitchFamily="34" charset="0"/>
              <a:buChar char="•"/>
            </a:pPr>
            <a:r>
              <a:rPr lang="en-US" dirty="0"/>
              <a:t>Conclusion</a:t>
            </a:r>
          </a:p>
        </p:txBody>
      </p:sp>
      <p:pic>
        <p:nvPicPr>
          <p:cNvPr id="5" name="Picture Placeholder 6" descr="A person standing on a rocky beach&#10;&#10;Description automatically generated">
            <a:extLst>
              <a:ext uri="{FF2B5EF4-FFF2-40B4-BE49-F238E27FC236}">
                <a16:creationId xmlns:a16="http://schemas.microsoft.com/office/drawing/2014/main" id="{4453C505-EE5F-41A6-8717-7760C7D2F41A}"/>
              </a:ext>
            </a:extLst>
          </p:cNvPr>
          <p:cNvPicPr>
            <a:picLocks noChangeAspect="1"/>
          </p:cNvPicPr>
          <p:nvPr/>
        </p:nvPicPr>
        <p:blipFill>
          <a:blip r:embed="rId6"/>
          <a:srcRect l="4776" r="4776"/>
          <a:stretch>
            <a:fillRect/>
          </a:stretch>
        </p:blipFill>
        <p:spPr>
          <a:xfrm>
            <a:off x="5594194" y="1686307"/>
            <a:ext cx="4700450" cy="3898115"/>
          </a:xfrm>
          <a:prstGeom prst="rect">
            <a:avLst/>
          </a:prstGeom>
          <a:ln>
            <a:noFill/>
          </a:ln>
          <a:effectLst>
            <a:softEdge rad="112500"/>
          </a:effectLst>
        </p:spPr>
      </p:pic>
      <p:pic>
        <p:nvPicPr>
          <p:cNvPr id="7" name="Picture 6" descr="A ship in a body of water&#10;&#10;Description automatically generated">
            <a:extLst>
              <a:ext uri="{FF2B5EF4-FFF2-40B4-BE49-F238E27FC236}">
                <a16:creationId xmlns:a16="http://schemas.microsoft.com/office/drawing/2014/main" id="{3B523CF3-D17C-4BF6-8790-0C790CF7EF2A}"/>
              </a:ext>
            </a:extLst>
          </p:cNvPr>
          <p:cNvPicPr>
            <a:picLocks noChangeAspect="1"/>
          </p:cNvPicPr>
          <p:nvPr/>
        </p:nvPicPr>
        <p:blipFill>
          <a:blip r:embed="rId7"/>
          <a:stretch>
            <a:fillRect/>
          </a:stretch>
        </p:blipFill>
        <p:spPr>
          <a:xfrm>
            <a:off x="768849" y="3393403"/>
            <a:ext cx="2738772" cy="2191019"/>
          </a:xfrm>
          <a:prstGeom prst="rect">
            <a:avLst/>
          </a:prstGeom>
          <a:ln>
            <a:noFill/>
          </a:ln>
          <a:effectLst>
            <a:softEdge rad="112500"/>
          </a:effectLst>
        </p:spPr>
      </p:pic>
      <p:pic>
        <p:nvPicPr>
          <p:cNvPr id="4" name="Recorded Sound">
            <a:hlinkClick r:id="" action="ppaction://media"/>
            <a:extLst>
              <a:ext uri="{FF2B5EF4-FFF2-40B4-BE49-F238E27FC236}">
                <a16:creationId xmlns:a16="http://schemas.microsoft.com/office/drawing/2014/main" id="{42A1326F-BF8A-4695-BC20-F8630A0C3916}"/>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5684434" y="6030993"/>
            <a:ext cx="406400" cy="406400"/>
          </a:xfrm>
          <a:prstGeom prst="rect">
            <a:avLst/>
          </a:prstGeom>
        </p:spPr>
      </p:pic>
    </p:spTree>
    <p:extLst>
      <p:ext uri="{BB962C8B-B14F-4D97-AF65-F5344CB8AC3E}">
        <p14:creationId xmlns:p14="http://schemas.microsoft.com/office/powerpoint/2010/main" val="38164580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62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9295F-E638-4F61-AFE2-CF3E40556031}"/>
              </a:ext>
            </a:extLst>
          </p:cNvPr>
          <p:cNvSpPr>
            <a:spLocks noGrp="1"/>
          </p:cNvSpPr>
          <p:nvPr>
            <p:ph type="title"/>
          </p:nvPr>
        </p:nvSpPr>
        <p:spPr>
          <a:xfrm>
            <a:off x="1066800" y="642594"/>
            <a:ext cx="10058400" cy="775240"/>
          </a:xfrm>
        </p:spPr>
        <p:txBody>
          <a:bodyPr>
            <a:normAutofit/>
          </a:bodyPr>
          <a:lstStyle/>
          <a:p>
            <a:r>
              <a:rPr lang="en-US" sz="3600" dirty="0"/>
              <a:t>Introduction</a:t>
            </a:r>
          </a:p>
        </p:txBody>
      </p:sp>
      <p:sp>
        <p:nvSpPr>
          <p:cNvPr id="3" name="TextBox 2">
            <a:extLst>
              <a:ext uri="{FF2B5EF4-FFF2-40B4-BE49-F238E27FC236}">
                <a16:creationId xmlns:a16="http://schemas.microsoft.com/office/drawing/2014/main" id="{7B49FABD-5EB5-424A-9343-EAA641108592}"/>
              </a:ext>
            </a:extLst>
          </p:cNvPr>
          <p:cNvSpPr txBox="1"/>
          <p:nvPr/>
        </p:nvSpPr>
        <p:spPr>
          <a:xfrm>
            <a:off x="6324601" y="1417833"/>
            <a:ext cx="5031113" cy="4616648"/>
          </a:xfrm>
          <a:prstGeom prst="rect">
            <a:avLst/>
          </a:prstGeom>
          <a:noFill/>
        </p:spPr>
        <p:txBody>
          <a:bodyPr wrap="square" rtlCol="0">
            <a:spAutoFit/>
          </a:bodyPr>
          <a:lstStyle/>
          <a:p>
            <a:pPr marL="285750" indent="-285750">
              <a:buFont typeface="Arial" panose="020B0604020202020204" pitchFamily="34" charset="0"/>
              <a:buChar char="•"/>
            </a:pPr>
            <a:r>
              <a:rPr lang="en-US" sz="1400" dirty="0"/>
              <a:t>Malaysian cargo vessel</a:t>
            </a:r>
          </a:p>
          <a:p>
            <a:r>
              <a:rPr lang="en-US" sz="1400" dirty="0"/>
              <a:t> </a:t>
            </a:r>
          </a:p>
          <a:p>
            <a:pPr marL="285750" indent="-285750">
              <a:buFont typeface="Arial" panose="020B0604020202020204" pitchFamily="34" charset="0"/>
              <a:buChar char="•"/>
            </a:pPr>
            <a:r>
              <a:rPr lang="en-US" sz="1400" dirty="0"/>
              <a:t>Ran aground and broke apart in Skan Bay, Alaska in December 2004</a:t>
            </a:r>
          </a:p>
          <a:p>
            <a:endParaRPr lang="en-US" sz="1400" dirty="0"/>
          </a:p>
          <a:p>
            <a:pPr marL="285750" indent="-285750">
              <a:buFont typeface="Arial" panose="020B0604020202020204" pitchFamily="34" charset="0"/>
              <a:buChar char="•"/>
            </a:pPr>
            <a:r>
              <a:rPr lang="en-US" sz="1400" dirty="0"/>
              <a:t>Spilled nearly one million gallons of oil and diesel onto the shorelines of Skan Bay and nearby  Mushin Bay, Alaska</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Pacific Environmental (PEC) was one of several companies contracted to clean up the oil.  </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Provided two full teams of technicians and skiff operators to clean oil from contaminated shorelines from April to September 2005</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Crews lived and worked 24/7 aboard the fishing vessel, Alaskan Lady, for approximately four months</a:t>
            </a:r>
          </a:p>
          <a:p>
            <a:endParaRPr lang="en-US" sz="1400" dirty="0"/>
          </a:p>
          <a:p>
            <a:pPr marL="285750" indent="-285750">
              <a:buFont typeface="Arial" panose="020B0604020202020204" pitchFamily="34" charset="0"/>
              <a:buChar char="•"/>
            </a:pPr>
            <a:r>
              <a:rPr lang="en-US" sz="1400" dirty="0"/>
              <a:t>Full crews had to work on shore every day or face significant fines per person absent</a:t>
            </a:r>
          </a:p>
        </p:txBody>
      </p:sp>
      <p:pic>
        <p:nvPicPr>
          <p:cNvPr id="6" name="Picture Placeholder 13" descr="A small boat in a body of water&#10;&#10;Description automatically generated">
            <a:extLst>
              <a:ext uri="{FF2B5EF4-FFF2-40B4-BE49-F238E27FC236}">
                <a16:creationId xmlns:a16="http://schemas.microsoft.com/office/drawing/2014/main" id="{5DDE47B7-60E1-4A7A-B3AA-A637B8047465}"/>
              </a:ext>
            </a:extLst>
          </p:cNvPr>
          <p:cNvPicPr>
            <a:picLocks noChangeAspect="1"/>
          </p:cNvPicPr>
          <p:nvPr/>
        </p:nvPicPr>
        <p:blipFill>
          <a:blip r:embed="rId6"/>
          <a:srcRect l="3604" r="3604"/>
          <a:stretch>
            <a:fillRect/>
          </a:stretch>
        </p:blipFill>
        <p:spPr>
          <a:xfrm>
            <a:off x="1066800" y="1905449"/>
            <a:ext cx="4800601" cy="3981171"/>
          </a:xfrm>
          <a:prstGeom prst="rect">
            <a:avLst/>
          </a:prstGeom>
          <a:ln>
            <a:noFill/>
          </a:ln>
          <a:effectLst>
            <a:softEdge rad="112500"/>
          </a:effectLst>
        </p:spPr>
      </p:pic>
      <p:sp>
        <p:nvSpPr>
          <p:cNvPr id="8" name="Title 1">
            <a:extLst>
              <a:ext uri="{FF2B5EF4-FFF2-40B4-BE49-F238E27FC236}">
                <a16:creationId xmlns:a16="http://schemas.microsoft.com/office/drawing/2014/main" id="{2C918712-844C-4621-90A0-4A2B3A8360D2}"/>
              </a:ext>
            </a:extLst>
          </p:cNvPr>
          <p:cNvSpPr txBox="1">
            <a:spLocks/>
          </p:cNvSpPr>
          <p:nvPr/>
        </p:nvSpPr>
        <p:spPr>
          <a:xfrm>
            <a:off x="1066800" y="1146080"/>
            <a:ext cx="5162035" cy="543507"/>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a:lstStyle>
          <a:p>
            <a:br>
              <a:rPr lang="en-US" sz="2400" b="1" dirty="0"/>
            </a:br>
            <a:r>
              <a:rPr lang="en-US" sz="2400" b="1" dirty="0"/>
              <a:t>Selandang Ayu Oil Spill</a:t>
            </a:r>
          </a:p>
        </p:txBody>
      </p:sp>
      <p:pic>
        <p:nvPicPr>
          <p:cNvPr id="4" name="Recorded Sound">
            <a:hlinkClick r:id="" action="ppaction://media"/>
            <a:extLst>
              <a:ext uri="{FF2B5EF4-FFF2-40B4-BE49-F238E27FC236}">
                <a16:creationId xmlns:a16="http://schemas.microsoft.com/office/drawing/2014/main" id="{6FD80280-1060-45D0-A553-7E5AF232F4B1}"/>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5699932" y="6185977"/>
            <a:ext cx="406400" cy="406400"/>
          </a:xfrm>
          <a:prstGeom prst="rect">
            <a:avLst/>
          </a:prstGeom>
        </p:spPr>
      </p:pic>
    </p:spTree>
    <p:extLst>
      <p:ext uri="{BB962C8B-B14F-4D97-AF65-F5344CB8AC3E}">
        <p14:creationId xmlns:p14="http://schemas.microsoft.com/office/powerpoint/2010/main" val="21111294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265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69A9189-ECFF-4A7E-8BA3-37378E8B4E79}"/>
              </a:ext>
            </a:extLst>
          </p:cNvPr>
          <p:cNvSpPr>
            <a:spLocks noGrp="1"/>
          </p:cNvSpPr>
          <p:nvPr>
            <p:ph type="body" sz="half" idx="4294967295"/>
          </p:nvPr>
        </p:nvSpPr>
        <p:spPr>
          <a:xfrm>
            <a:off x="688369" y="691551"/>
            <a:ext cx="11083328" cy="5769647"/>
          </a:xfrm>
        </p:spPr>
        <p:txBody>
          <a:bodyPr>
            <a:normAutofit fontScale="92500" lnSpcReduction="10000"/>
          </a:bodyPr>
          <a:lstStyle/>
          <a:p>
            <a:pPr marL="0" indent="0">
              <a:buNone/>
            </a:pPr>
            <a:r>
              <a:rPr lang="en-US" sz="3100" dirty="0"/>
              <a:t>Part I: Overview of the Team</a:t>
            </a:r>
            <a:endParaRPr lang="en-US" sz="3100" u="sng" dirty="0"/>
          </a:p>
          <a:p>
            <a:pPr marL="0" indent="0">
              <a:buNone/>
            </a:pPr>
            <a:r>
              <a:rPr lang="en-US" sz="2400" u="sng" dirty="0"/>
              <a:t>Roles and Responsibilities</a:t>
            </a:r>
          </a:p>
          <a:p>
            <a:r>
              <a:rPr lang="en-US" dirty="0"/>
              <a:t>Vessel Crew </a:t>
            </a:r>
          </a:p>
          <a:p>
            <a:pPr lvl="1"/>
            <a:r>
              <a:rPr lang="en-US" dirty="0"/>
              <a:t>Maintained absolute authority over everyone on the vessel</a:t>
            </a:r>
          </a:p>
          <a:p>
            <a:r>
              <a:rPr lang="en-US" dirty="0"/>
              <a:t>Supervisor</a:t>
            </a:r>
          </a:p>
          <a:p>
            <a:pPr lvl="1"/>
            <a:r>
              <a:rPr lang="en-US" dirty="0"/>
              <a:t>Oversaw foremen and safety officer</a:t>
            </a:r>
          </a:p>
          <a:p>
            <a:pPr lvl="1"/>
            <a:r>
              <a:rPr lang="en-US" dirty="0"/>
              <a:t>Reported directly to PEC senior management, ADEC and the captain of the vessel</a:t>
            </a:r>
          </a:p>
          <a:p>
            <a:r>
              <a:rPr lang="en-US" dirty="0"/>
              <a:t>Safety Officer</a:t>
            </a:r>
          </a:p>
          <a:p>
            <a:pPr lvl="1"/>
            <a:r>
              <a:rPr lang="en-US" dirty="0"/>
              <a:t>Conducted daily safety briefings and ensured all health and safety rules followed and personal protective gear supplied to crews</a:t>
            </a:r>
          </a:p>
          <a:p>
            <a:pPr lvl="1"/>
            <a:r>
              <a:rPr lang="en-US" dirty="0"/>
              <a:t>Reported directly to supervisor and safety officer of ADEC</a:t>
            </a:r>
          </a:p>
          <a:p>
            <a:r>
              <a:rPr lang="en-US" dirty="0"/>
              <a:t>Foremen</a:t>
            </a:r>
          </a:p>
          <a:p>
            <a:pPr lvl="1"/>
            <a:r>
              <a:rPr lang="en-US" dirty="0"/>
              <a:t>Reported directly to Supervisor and to ADEC field agents</a:t>
            </a:r>
          </a:p>
          <a:p>
            <a:pPr lvl="1"/>
            <a:r>
              <a:rPr lang="en-US" dirty="0"/>
              <a:t>Oversaw two teams of seven and six oil spill technicians &amp; all oil spill operations on land</a:t>
            </a:r>
          </a:p>
          <a:p>
            <a:r>
              <a:rPr lang="en-US" dirty="0"/>
              <a:t>Skiff Operators</a:t>
            </a:r>
          </a:p>
          <a:p>
            <a:pPr lvl="1"/>
            <a:r>
              <a:rPr lang="en-US" dirty="0"/>
              <a:t>Maintained, repaired, launched skiffs used to transport technicians and equipment to and from the affected beaches</a:t>
            </a:r>
          </a:p>
          <a:p>
            <a:pPr lvl="1"/>
            <a:r>
              <a:rPr lang="en-US" dirty="0"/>
              <a:t>Report to captain and supervisor</a:t>
            </a:r>
          </a:p>
          <a:p>
            <a:pPr lvl="1"/>
            <a:r>
              <a:rPr lang="en-US" dirty="0"/>
              <a:t>Maintain absolute authority over crews while transporting them from vessel to job site</a:t>
            </a:r>
          </a:p>
          <a:p>
            <a:r>
              <a:rPr lang="en-US" dirty="0"/>
              <a:t>Oil Spill Clean Up Technicians</a:t>
            </a:r>
          </a:p>
          <a:p>
            <a:pPr lvl="1"/>
            <a:r>
              <a:rPr lang="en-US" dirty="0"/>
              <a:t>Clean up oil from affected beaches</a:t>
            </a:r>
          </a:p>
          <a:p>
            <a:pPr lvl="1"/>
            <a:r>
              <a:rPr lang="en-US" dirty="0"/>
              <a:t>Report directly to foremen on land, to skiff operators in transit and to captain while on board vessel</a:t>
            </a:r>
          </a:p>
          <a:p>
            <a:pPr lvl="1"/>
            <a:endParaRPr lang="en-US" dirty="0"/>
          </a:p>
          <a:p>
            <a:pPr marL="274320" lvl="1" indent="0">
              <a:buNone/>
            </a:pPr>
            <a:endParaRPr lang="en-US" dirty="0"/>
          </a:p>
          <a:p>
            <a:pPr marL="274320" lvl="1" indent="0">
              <a:buNone/>
            </a:pPr>
            <a:endParaRPr lang="en-US" dirty="0"/>
          </a:p>
          <a:p>
            <a:pPr lvl="1"/>
            <a:endParaRPr lang="en-US" dirty="0"/>
          </a:p>
        </p:txBody>
      </p:sp>
      <p:pic>
        <p:nvPicPr>
          <p:cNvPr id="2" name="Picture 1" descr="Animal on the water&#10;&#10;Description automatically generated">
            <a:extLst>
              <a:ext uri="{FF2B5EF4-FFF2-40B4-BE49-F238E27FC236}">
                <a16:creationId xmlns:a16="http://schemas.microsoft.com/office/drawing/2014/main" id="{EC140280-3655-4B1B-B078-52A0BA5A57F1}"/>
              </a:ext>
            </a:extLst>
          </p:cNvPr>
          <p:cNvPicPr>
            <a:picLocks noChangeAspect="1"/>
          </p:cNvPicPr>
          <p:nvPr/>
        </p:nvPicPr>
        <p:blipFill>
          <a:blip r:embed="rId6"/>
          <a:stretch>
            <a:fillRect/>
          </a:stretch>
        </p:blipFill>
        <p:spPr>
          <a:xfrm>
            <a:off x="8344227" y="396802"/>
            <a:ext cx="3282602" cy="2191019"/>
          </a:xfrm>
          <a:prstGeom prst="rect">
            <a:avLst/>
          </a:prstGeom>
          <a:ln>
            <a:noFill/>
          </a:ln>
          <a:effectLst>
            <a:softEdge rad="112500"/>
          </a:effectLst>
        </p:spPr>
      </p:pic>
      <p:pic>
        <p:nvPicPr>
          <p:cNvPr id="7" name="Recorded Sound">
            <a:hlinkClick r:id="" action="ppaction://media"/>
            <a:extLst>
              <a:ext uri="{FF2B5EF4-FFF2-40B4-BE49-F238E27FC236}">
                <a16:creationId xmlns:a16="http://schemas.microsoft.com/office/drawing/2014/main" id="{6A7D90F2-F59C-4BC2-8B24-1510DCF26DD2}"/>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5312474" y="6257998"/>
            <a:ext cx="406400" cy="406400"/>
          </a:xfrm>
          <a:prstGeom prst="rect">
            <a:avLst/>
          </a:prstGeom>
        </p:spPr>
      </p:pic>
    </p:spTree>
    <p:extLst>
      <p:ext uri="{BB962C8B-B14F-4D97-AF65-F5344CB8AC3E}">
        <p14:creationId xmlns:p14="http://schemas.microsoft.com/office/powerpoint/2010/main" val="11135252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679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7203688-2774-4944-9355-EA29BCFB01F9}"/>
              </a:ext>
            </a:extLst>
          </p:cNvPr>
          <p:cNvSpPr>
            <a:spLocks noGrp="1"/>
          </p:cNvSpPr>
          <p:nvPr>
            <p:ph type="body" idx="1"/>
          </p:nvPr>
        </p:nvSpPr>
        <p:spPr>
          <a:xfrm>
            <a:off x="804920" y="977915"/>
            <a:ext cx="3819608" cy="640080"/>
          </a:xfrm>
        </p:spPr>
        <p:txBody>
          <a:bodyPr/>
          <a:lstStyle/>
          <a:p>
            <a:r>
              <a:rPr lang="en-US" b="0" u="sng" dirty="0"/>
              <a:t>Weaknesses</a:t>
            </a:r>
          </a:p>
        </p:txBody>
      </p:sp>
      <p:sp>
        <p:nvSpPr>
          <p:cNvPr id="4" name="Text Placeholder 3">
            <a:extLst>
              <a:ext uri="{FF2B5EF4-FFF2-40B4-BE49-F238E27FC236}">
                <a16:creationId xmlns:a16="http://schemas.microsoft.com/office/drawing/2014/main" id="{469A9189-ECFF-4A7E-8BA3-37378E8B4E79}"/>
              </a:ext>
            </a:extLst>
          </p:cNvPr>
          <p:cNvSpPr>
            <a:spLocks noGrp="1"/>
          </p:cNvSpPr>
          <p:nvPr>
            <p:ph sz="half" idx="2"/>
          </p:nvPr>
        </p:nvSpPr>
        <p:spPr>
          <a:xfrm>
            <a:off x="804920" y="1621995"/>
            <a:ext cx="5291079" cy="4836449"/>
          </a:xfrm>
        </p:spPr>
        <p:txBody>
          <a:bodyPr>
            <a:noAutofit/>
          </a:bodyPr>
          <a:lstStyle/>
          <a:p>
            <a:r>
              <a:rPr lang="en-US" sz="1300" dirty="0"/>
              <a:t>Crews used to incentivized pay rates (pay per unit); not a standard flat rate</a:t>
            </a:r>
          </a:p>
          <a:p>
            <a:r>
              <a:rPr lang="en-US" sz="1300" dirty="0"/>
              <a:t>Diverse cultures and personalities</a:t>
            </a:r>
          </a:p>
          <a:p>
            <a:r>
              <a:rPr lang="en-US" sz="1300" dirty="0"/>
              <a:t>Members used to authoritarian style management situations</a:t>
            </a:r>
          </a:p>
          <a:p>
            <a:r>
              <a:rPr lang="en-US" sz="1300" dirty="0"/>
              <a:t>Complicated chain of command (many bosses)</a:t>
            </a:r>
          </a:p>
          <a:p>
            <a:r>
              <a:rPr lang="en-US" sz="1300" dirty="0"/>
              <a:t>Lack of defined roles </a:t>
            </a:r>
          </a:p>
          <a:p>
            <a:r>
              <a:rPr lang="en-US" sz="1300" dirty="0"/>
              <a:t>Lack of opportunity to move around from job to job</a:t>
            </a:r>
          </a:p>
          <a:p>
            <a:r>
              <a:rPr lang="en-US" sz="1300" dirty="0"/>
              <a:t>No days off</a:t>
            </a:r>
          </a:p>
          <a:p>
            <a:r>
              <a:rPr lang="en-US" sz="1300" dirty="0"/>
              <a:t>Extreme environmental stress/chronic cold weather skeletal muscular injuries</a:t>
            </a:r>
          </a:p>
          <a:p>
            <a:r>
              <a:rPr lang="en-US" sz="1300" dirty="0"/>
              <a:t>Extremely limited contact with the outside world for 28 days</a:t>
            </a:r>
          </a:p>
          <a:p>
            <a:r>
              <a:rPr lang="en-US" sz="1300" dirty="0"/>
              <a:t>Living and working in extremely close quarters </a:t>
            </a:r>
          </a:p>
          <a:p>
            <a:r>
              <a:rPr lang="en-US" sz="1300" dirty="0"/>
              <a:t>Vulnerable to groupthink and malaise and sometimes mutiny</a:t>
            </a:r>
          </a:p>
          <a:p>
            <a:r>
              <a:rPr lang="en-US" sz="1300" dirty="0"/>
              <a:t>Crews changed out every 28 days</a:t>
            </a:r>
          </a:p>
        </p:txBody>
      </p:sp>
      <p:sp>
        <p:nvSpPr>
          <p:cNvPr id="8" name="Text Placeholder 7">
            <a:extLst>
              <a:ext uri="{FF2B5EF4-FFF2-40B4-BE49-F238E27FC236}">
                <a16:creationId xmlns:a16="http://schemas.microsoft.com/office/drawing/2014/main" id="{A9427D73-1889-460C-AD51-2EC518AA336E}"/>
              </a:ext>
            </a:extLst>
          </p:cNvPr>
          <p:cNvSpPr>
            <a:spLocks noGrp="1"/>
          </p:cNvSpPr>
          <p:nvPr>
            <p:ph type="body" sz="quarter" idx="3"/>
          </p:nvPr>
        </p:nvSpPr>
        <p:spPr>
          <a:xfrm>
            <a:off x="6095999" y="977915"/>
            <a:ext cx="3819608" cy="640080"/>
          </a:xfrm>
        </p:spPr>
        <p:txBody>
          <a:bodyPr/>
          <a:lstStyle/>
          <a:p>
            <a:r>
              <a:rPr lang="en-US" b="0" u="sng" dirty="0"/>
              <a:t>Strengths</a:t>
            </a:r>
          </a:p>
        </p:txBody>
      </p:sp>
      <p:sp>
        <p:nvSpPr>
          <p:cNvPr id="5" name="Content Placeholder 4">
            <a:extLst>
              <a:ext uri="{FF2B5EF4-FFF2-40B4-BE49-F238E27FC236}">
                <a16:creationId xmlns:a16="http://schemas.microsoft.com/office/drawing/2014/main" id="{6E11A9BE-1A09-4579-937C-8B7F09E8E747}"/>
              </a:ext>
            </a:extLst>
          </p:cNvPr>
          <p:cNvSpPr>
            <a:spLocks noGrp="1"/>
          </p:cNvSpPr>
          <p:nvPr>
            <p:ph sz="quarter" idx="4"/>
          </p:nvPr>
        </p:nvSpPr>
        <p:spPr/>
        <p:txBody>
          <a:bodyPr>
            <a:normAutofit/>
          </a:bodyPr>
          <a:lstStyle/>
          <a:p>
            <a:pPr marL="0" indent="0">
              <a:buNone/>
            </a:pPr>
            <a:endParaRPr lang="en-US" dirty="0"/>
          </a:p>
          <a:p>
            <a:endParaRPr lang="en-US" dirty="0"/>
          </a:p>
          <a:p>
            <a:pPr marL="0" indent="0">
              <a:buNone/>
            </a:pPr>
            <a:endParaRPr lang="en-US" sz="2400" u="sng" dirty="0"/>
          </a:p>
        </p:txBody>
      </p:sp>
      <p:sp>
        <p:nvSpPr>
          <p:cNvPr id="10" name="Text Placeholder 3">
            <a:extLst>
              <a:ext uri="{FF2B5EF4-FFF2-40B4-BE49-F238E27FC236}">
                <a16:creationId xmlns:a16="http://schemas.microsoft.com/office/drawing/2014/main" id="{96F4E647-F90D-4051-8E38-0E5B4A2BD215}"/>
              </a:ext>
            </a:extLst>
          </p:cNvPr>
          <p:cNvSpPr txBox="1">
            <a:spLocks/>
          </p:cNvSpPr>
          <p:nvPr/>
        </p:nvSpPr>
        <p:spPr>
          <a:xfrm>
            <a:off x="6095999" y="1617995"/>
            <a:ext cx="5431604" cy="4657054"/>
          </a:xfrm>
          <a:prstGeom prst="rect">
            <a:avLst/>
          </a:prstGeom>
        </p:spPr>
        <p:txBody>
          <a:bodyPr vert="horz" lIns="91440" tIns="45720" rIns="91440" bIns="45720" rtlCol="0">
            <a:normAutofit/>
          </a:bodyPr>
          <a:lst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a:lstStyle>
          <a:p>
            <a:r>
              <a:rPr lang="en-US" sz="1300" dirty="0"/>
              <a:t>Use to working in harsh environments</a:t>
            </a:r>
          </a:p>
          <a:p>
            <a:r>
              <a:rPr lang="en-US" sz="1300" dirty="0"/>
              <a:t>Diverse cultures and work backgrounds</a:t>
            </a:r>
          </a:p>
          <a:p>
            <a:r>
              <a:rPr lang="en-US" sz="1300" dirty="0"/>
              <a:t>Members attuned to taking orders quickly without questions</a:t>
            </a:r>
          </a:p>
          <a:p>
            <a:r>
              <a:rPr lang="en-US" sz="1300" dirty="0"/>
              <a:t>High degree of resiliency</a:t>
            </a:r>
          </a:p>
          <a:p>
            <a:r>
              <a:rPr lang="en-US" sz="1300" dirty="0"/>
              <a:t>Crews enjoyed friendly games of competition on the beach</a:t>
            </a:r>
          </a:p>
          <a:p>
            <a:r>
              <a:rPr lang="en-US" sz="1300" dirty="0"/>
              <a:t>Crews eager to cross train even if there was no monetary recognition – highly adaptable</a:t>
            </a:r>
          </a:p>
          <a:p>
            <a:r>
              <a:rPr lang="en-US" sz="1300" dirty="0"/>
              <a:t>Crews became very close</a:t>
            </a:r>
          </a:p>
          <a:p>
            <a:r>
              <a:rPr lang="en-US" sz="1300" dirty="0"/>
              <a:t>Crews found creative ways to alleviate boredom and stress</a:t>
            </a:r>
          </a:p>
          <a:p>
            <a:r>
              <a:rPr lang="en-US" sz="1300" dirty="0"/>
              <a:t>Skiff operators used to remote work and helped technicians cope</a:t>
            </a:r>
          </a:p>
          <a:p>
            <a:r>
              <a:rPr lang="en-US" sz="1300" dirty="0"/>
              <a:t>Competition with other spill cleanup crews created strong group identity</a:t>
            </a:r>
          </a:p>
          <a:p>
            <a:r>
              <a:rPr lang="en-US" sz="1300" dirty="0"/>
              <a:t>Group tended to blend very well</a:t>
            </a:r>
          </a:p>
          <a:p>
            <a:endParaRPr lang="en-US" dirty="0"/>
          </a:p>
          <a:p>
            <a:endParaRPr lang="en-US" dirty="0"/>
          </a:p>
          <a:p>
            <a:endParaRPr lang="en-US" dirty="0"/>
          </a:p>
        </p:txBody>
      </p:sp>
      <p:sp>
        <p:nvSpPr>
          <p:cNvPr id="9" name="TextBox 8">
            <a:extLst>
              <a:ext uri="{FF2B5EF4-FFF2-40B4-BE49-F238E27FC236}">
                <a16:creationId xmlns:a16="http://schemas.microsoft.com/office/drawing/2014/main" id="{EC081207-C8E8-499E-B12B-1E14DA145EFA}"/>
              </a:ext>
            </a:extLst>
          </p:cNvPr>
          <p:cNvSpPr txBox="1"/>
          <p:nvPr/>
        </p:nvSpPr>
        <p:spPr>
          <a:xfrm>
            <a:off x="804920" y="606583"/>
            <a:ext cx="6097712" cy="461665"/>
          </a:xfrm>
          <a:prstGeom prst="rect">
            <a:avLst/>
          </a:prstGeom>
          <a:noFill/>
        </p:spPr>
        <p:txBody>
          <a:bodyPr wrap="square">
            <a:spAutoFit/>
          </a:bodyPr>
          <a:lstStyle/>
          <a:p>
            <a:r>
              <a:rPr lang="en-US" sz="2400" dirty="0"/>
              <a:t>Part I: Overview of the Team</a:t>
            </a:r>
          </a:p>
        </p:txBody>
      </p:sp>
      <p:pic>
        <p:nvPicPr>
          <p:cNvPr id="6" name="Recorded Sound">
            <a:hlinkClick r:id="" action="ppaction://media"/>
            <a:extLst>
              <a:ext uri="{FF2B5EF4-FFF2-40B4-BE49-F238E27FC236}">
                <a16:creationId xmlns:a16="http://schemas.microsoft.com/office/drawing/2014/main" id="{363844B8-915D-4748-BB96-1ABDA66D5B5B}"/>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5482956" y="5956980"/>
            <a:ext cx="406400" cy="406400"/>
          </a:xfrm>
          <a:prstGeom prst="rect">
            <a:avLst/>
          </a:prstGeom>
        </p:spPr>
      </p:pic>
    </p:spTree>
    <p:extLst>
      <p:ext uri="{BB962C8B-B14F-4D97-AF65-F5344CB8AC3E}">
        <p14:creationId xmlns:p14="http://schemas.microsoft.com/office/powerpoint/2010/main" val="19835217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CA8BBAE-F4B4-4B22-B34B-C3CF35DFECF6}"/>
              </a:ext>
            </a:extLst>
          </p:cNvPr>
          <p:cNvSpPr txBox="1"/>
          <p:nvPr/>
        </p:nvSpPr>
        <p:spPr>
          <a:xfrm>
            <a:off x="874644" y="3627398"/>
            <a:ext cx="5105400" cy="3139321"/>
          </a:xfrm>
          <a:prstGeom prst="rect">
            <a:avLst/>
          </a:prstGeom>
          <a:noFill/>
        </p:spPr>
        <p:txBody>
          <a:bodyPr wrap="square" rtlCol="0">
            <a:spAutoFit/>
          </a:bodyPr>
          <a:lstStyle/>
          <a:p>
            <a:r>
              <a:rPr lang="en-US" u="sng" dirty="0"/>
              <a:t>Current State</a:t>
            </a:r>
          </a:p>
          <a:p>
            <a:pPr marL="285750" indent="-285750">
              <a:buFont typeface="Arial" panose="020B0604020202020204" pitchFamily="34" charset="0"/>
              <a:buChar char="•"/>
            </a:pPr>
            <a:r>
              <a:rPr lang="en-US" dirty="0"/>
              <a:t>No formal rewards offered by company</a:t>
            </a:r>
          </a:p>
          <a:p>
            <a:pPr marL="285750" indent="-285750">
              <a:buFont typeface="Arial" panose="020B0604020202020204" pitchFamily="34" charset="0"/>
              <a:buChar char="•"/>
            </a:pPr>
            <a:r>
              <a:rPr lang="en-US" dirty="0"/>
              <a:t>No feedback to crews regarding performance</a:t>
            </a:r>
          </a:p>
          <a:p>
            <a:pPr marL="285750" indent="-285750">
              <a:buFont typeface="Arial" panose="020B0604020202020204" pitchFamily="34" charset="0"/>
              <a:buChar char="•"/>
            </a:pPr>
            <a:r>
              <a:rPr lang="en-US" dirty="0"/>
              <a:t>Crews felt unhappy without the sense of competition they were used with pay per unit contracts</a:t>
            </a:r>
          </a:p>
          <a:p>
            <a:pPr marL="285750" indent="-285750">
              <a:buFont typeface="Arial" panose="020B0604020202020204" pitchFamily="34" charset="0"/>
              <a:buChar char="•"/>
            </a:pPr>
            <a:r>
              <a:rPr lang="en-US" dirty="0"/>
              <a:t>Foremen were limited in what informal rewards could be offered to motivate crew</a:t>
            </a:r>
          </a:p>
          <a:p>
            <a:endParaRPr lang="en-US" dirty="0"/>
          </a:p>
          <a:p>
            <a:pPr marL="285750" indent="-285750">
              <a:buFont typeface="Arial" panose="020B0604020202020204" pitchFamily="34" charset="0"/>
              <a:buChar char="•"/>
            </a:pPr>
            <a:endParaRPr lang="en-US" dirty="0"/>
          </a:p>
        </p:txBody>
      </p:sp>
      <p:sp>
        <p:nvSpPr>
          <p:cNvPr id="7" name="TextBox 6">
            <a:extLst>
              <a:ext uri="{FF2B5EF4-FFF2-40B4-BE49-F238E27FC236}">
                <a16:creationId xmlns:a16="http://schemas.microsoft.com/office/drawing/2014/main" id="{2CC1ACF7-30B1-4760-8923-AABCE1FA878F}"/>
              </a:ext>
            </a:extLst>
          </p:cNvPr>
          <p:cNvSpPr txBox="1"/>
          <p:nvPr/>
        </p:nvSpPr>
        <p:spPr>
          <a:xfrm>
            <a:off x="6211958" y="3627398"/>
            <a:ext cx="4502426" cy="2308324"/>
          </a:xfrm>
          <a:prstGeom prst="rect">
            <a:avLst/>
          </a:prstGeom>
          <a:noFill/>
        </p:spPr>
        <p:txBody>
          <a:bodyPr wrap="square" rtlCol="0">
            <a:spAutoFit/>
          </a:bodyPr>
          <a:lstStyle/>
          <a:p>
            <a:r>
              <a:rPr lang="en-US" u="sng" dirty="0"/>
              <a:t>Ideal State</a:t>
            </a:r>
          </a:p>
          <a:p>
            <a:pPr marL="285750" indent="-285750">
              <a:buFont typeface="Arial" panose="020B0604020202020204" pitchFamily="34" charset="0"/>
              <a:buChar char="•"/>
            </a:pPr>
            <a:r>
              <a:rPr lang="en-US" dirty="0"/>
              <a:t>Company could have provided recognition for outstanding performance</a:t>
            </a:r>
          </a:p>
          <a:p>
            <a:pPr marL="285750" indent="-285750">
              <a:buFont typeface="Arial" panose="020B0604020202020204" pitchFamily="34" charset="0"/>
              <a:buChar char="•"/>
            </a:pPr>
            <a:r>
              <a:rPr lang="en-US" dirty="0"/>
              <a:t>Feedback could have been provided</a:t>
            </a:r>
          </a:p>
          <a:p>
            <a:pPr marL="285750" indent="-285750">
              <a:buFont typeface="Arial" panose="020B0604020202020204" pitchFamily="34" charset="0"/>
              <a:buChar char="•"/>
            </a:pPr>
            <a:r>
              <a:rPr lang="en-US" dirty="0"/>
              <a:t>Incorporate informal rewards to crews to provide an outlet for their competitive natures </a:t>
            </a:r>
          </a:p>
        </p:txBody>
      </p:sp>
      <p:sp>
        <p:nvSpPr>
          <p:cNvPr id="8" name="TextBox 7">
            <a:extLst>
              <a:ext uri="{FF2B5EF4-FFF2-40B4-BE49-F238E27FC236}">
                <a16:creationId xmlns:a16="http://schemas.microsoft.com/office/drawing/2014/main" id="{D9185FBA-5474-4BCD-9269-EB19291E5D98}"/>
              </a:ext>
            </a:extLst>
          </p:cNvPr>
          <p:cNvSpPr txBox="1"/>
          <p:nvPr/>
        </p:nvSpPr>
        <p:spPr>
          <a:xfrm>
            <a:off x="874644" y="1582340"/>
            <a:ext cx="9839739" cy="1754326"/>
          </a:xfrm>
          <a:prstGeom prst="rect">
            <a:avLst/>
          </a:prstGeom>
          <a:noFill/>
        </p:spPr>
        <p:txBody>
          <a:bodyPr wrap="square" rtlCol="0">
            <a:spAutoFit/>
          </a:bodyPr>
          <a:lstStyle/>
          <a:p>
            <a:r>
              <a:rPr lang="en-US" u="sng" dirty="0"/>
              <a:t>Conflicts</a:t>
            </a:r>
          </a:p>
          <a:p>
            <a:pPr marL="285750" indent="-285750">
              <a:buFont typeface="Arial" panose="020B0604020202020204" pitchFamily="34" charset="0"/>
              <a:buChar char="•"/>
            </a:pPr>
            <a:r>
              <a:rPr lang="en-US" dirty="0"/>
              <a:t>Crew members were used to receiving incentive pay based on units produced per day</a:t>
            </a:r>
          </a:p>
          <a:p>
            <a:pPr marL="285750" indent="-285750">
              <a:buFont typeface="Arial" panose="020B0604020202020204" pitchFamily="34" charset="0"/>
              <a:buChar char="•"/>
            </a:pPr>
            <a:r>
              <a:rPr lang="en-US" dirty="0"/>
              <a:t>Oil spill cleanup was a flat hourly rate with crews required to be on site ten hours per day in all weather conditions.  </a:t>
            </a:r>
          </a:p>
          <a:p>
            <a:pPr marL="285750" indent="-285750">
              <a:buFont typeface="Arial" panose="020B0604020202020204" pitchFamily="34" charset="0"/>
              <a:buChar char="•"/>
            </a:pPr>
            <a:r>
              <a:rPr lang="en-US" dirty="0"/>
              <a:t>Quality and not quantity were the driving factors when measuring performance.   </a:t>
            </a:r>
          </a:p>
          <a:p>
            <a:pPr marL="285750" indent="-285750">
              <a:buFont typeface="Arial" panose="020B0604020202020204" pitchFamily="34" charset="0"/>
              <a:buChar char="•"/>
            </a:pPr>
            <a:r>
              <a:rPr lang="en-US" dirty="0"/>
              <a:t>Crews had a difficult time slowing down the pace of work.  </a:t>
            </a:r>
          </a:p>
        </p:txBody>
      </p:sp>
      <p:sp>
        <p:nvSpPr>
          <p:cNvPr id="9" name="Title 1">
            <a:extLst>
              <a:ext uri="{FF2B5EF4-FFF2-40B4-BE49-F238E27FC236}">
                <a16:creationId xmlns:a16="http://schemas.microsoft.com/office/drawing/2014/main" id="{4DF7ED91-0E80-4DEA-A877-6E1B5BD9863D}"/>
              </a:ext>
            </a:extLst>
          </p:cNvPr>
          <p:cNvSpPr txBox="1">
            <a:spLocks/>
          </p:cNvSpPr>
          <p:nvPr/>
        </p:nvSpPr>
        <p:spPr>
          <a:xfrm>
            <a:off x="1182758" y="507318"/>
            <a:ext cx="10058400" cy="7358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a:lstStyle>
          <a:p>
            <a:pPr algn="ctr"/>
            <a:r>
              <a:rPr lang="en-US" dirty="0"/>
              <a:t>Part II:  Reward Systems</a:t>
            </a:r>
          </a:p>
        </p:txBody>
      </p:sp>
      <p:pic>
        <p:nvPicPr>
          <p:cNvPr id="4" name="Recorded Sound">
            <a:hlinkClick r:id="" action="ppaction://media"/>
            <a:extLst>
              <a:ext uri="{FF2B5EF4-FFF2-40B4-BE49-F238E27FC236}">
                <a16:creationId xmlns:a16="http://schemas.microsoft.com/office/drawing/2014/main" id="{0EE17E0C-F01E-4388-99D9-2FE6AB0AD63C}"/>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5250481" y="5935722"/>
            <a:ext cx="406400" cy="406400"/>
          </a:xfrm>
          <a:prstGeom prst="rect">
            <a:avLst/>
          </a:prstGeom>
        </p:spPr>
      </p:pic>
    </p:spTree>
    <p:extLst>
      <p:ext uri="{BB962C8B-B14F-4D97-AF65-F5344CB8AC3E}">
        <p14:creationId xmlns:p14="http://schemas.microsoft.com/office/powerpoint/2010/main" val="1589905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983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9295F-E638-4F61-AFE2-CF3E40556031}"/>
              </a:ext>
            </a:extLst>
          </p:cNvPr>
          <p:cNvSpPr>
            <a:spLocks noGrp="1"/>
          </p:cNvSpPr>
          <p:nvPr>
            <p:ph type="title"/>
          </p:nvPr>
        </p:nvSpPr>
        <p:spPr>
          <a:xfrm>
            <a:off x="1066800" y="642594"/>
            <a:ext cx="10058400" cy="1371600"/>
          </a:xfrm>
        </p:spPr>
        <p:txBody>
          <a:bodyPr>
            <a:normAutofit/>
          </a:bodyPr>
          <a:lstStyle/>
          <a:p>
            <a:pPr algn="ctr"/>
            <a:r>
              <a:rPr lang="en-US" b="0" i="0" dirty="0">
                <a:solidFill>
                  <a:srgbClr val="000000"/>
                </a:solidFill>
                <a:effectLst/>
                <a:latin typeface="Open Sans"/>
              </a:rPr>
              <a:t>Part II:  Personality/Perception/Employee Attitudes</a:t>
            </a:r>
            <a:endParaRPr lang="en-US" dirty="0"/>
          </a:p>
        </p:txBody>
      </p:sp>
      <p:sp>
        <p:nvSpPr>
          <p:cNvPr id="6" name="TextBox 5">
            <a:extLst>
              <a:ext uri="{FF2B5EF4-FFF2-40B4-BE49-F238E27FC236}">
                <a16:creationId xmlns:a16="http://schemas.microsoft.com/office/drawing/2014/main" id="{2CA8BBAE-F4B4-4B22-B34B-C3CF35DFECF6}"/>
              </a:ext>
            </a:extLst>
          </p:cNvPr>
          <p:cNvSpPr txBox="1"/>
          <p:nvPr/>
        </p:nvSpPr>
        <p:spPr>
          <a:xfrm>
            <a:off x="874644" y="3570460"/>
            <a:ext cx="5105400" cy="2585323"/>
          </a:xfrm>
          <a:prstGeom prst="rect">
            <a:avLst/>
          </a:prstGeom>
          <a:noFill/>
        </p:spPr>
        <p:txBody>
          <a:bodyPr wrap="square" rtlCol="0">
            <a:spAutoFit/>
          </a:bodyPr>
          <a:lstStyle/>
          <a:p>
            <a:r>
              <a:rPr lang="en-US" u="sng" dirty="0"/>
              <a:t>Current State</a:t>
            </a:r>
          </a:p>
          <a:p>
            <a:pPr marL="285750" indent="-285750">
              <a:buFont typeface="Arial" panose="020B0604020202020204" pitchFamily="34" charset="0"/>
              <a:buChar char="•"/>
            </a:pPr>
            <a:r>
              <a:rPr lang="en-US" dirty="0"/>
              <a:t>Supervisor was not perceptive to the different styles of communication</a:t>
            </a:r>
          </a:p>
          <a:p>
            <a:pPr marL="285750" indent="-285750">
              <a:buFont typeface="Arial" panose="020B0604020202020204" pitchFamily="34" charset="0"/>
              <a:buChar char="•"/>
            </a:pPr>
            <a:r>
              <a:rPr lang="en-US" dirty="0"/>
              <a:t>No clear chain of command</a:t>
            </a:r>
          </a:p>
          <a:p>
            <a:pPr marL="285750" indent="-285750">
              <a:buFont typeface="Arial" panose="020B0604020202020204" pitchFamily="34" charset="0"/>
              <a:buChar char="•"/>
            </a:pPr>
            <a:r>
              <a:rPr lang="en-US" dirty="0"/>
              <a:t>Foreman encouraged to handle all conflicts at the lowest levels without having had any training	</a:t>
            </a:r>
          </a:p>
          <a:p>
            <a:endParaRPr lang="en-US" dirty="0"/>
          </a:p>
          <a:p>
            <a:pPr marL="285750" indent="-285750">
              <a:buFont typeface="Arial" panose="020B0604020202020204" pitchFamily="34" charset="0"/>
              <a:buChar char="•"/>
            </a:pPr>
            <a:endParaRPr lang="en-US" dirty="0"/>
          </a:p>
        </p:txBody>
      </p:sp>
      <p:sp>
        <p:nvSpPr>
          <p:cNvPr id="7" name="TextBox 6">
            <a:extLst>
              <a:ext uri="{FF2B5EF4-FFF2-40B4-BE49-F238E27FC236}">
                <a16:creationId xmlns:a16="http://schemas.microsoft.com/office/drawing/2014/main" id="{2CC1ACF7-30B1-4760-8923-AABCE1FA878F}"/>
              </a:ext>
            </a:extLst>
          </p:cNvPr>
          <p:cNvSpPr txBox="1"/>
          <p:nvPr/>
        </p:nvSpPr>
        <p:spPr>
          <a:xfrm>
            <a:off x="6211958" y="3570460"/>
            <a:ext cx="5223180" cy="2862322"/>
          </a:xfrm>
          <a:prstGeom prst="rect">
            <a:avLst/>
          </a:prstGeom>
          <a:noFill/>
        </p:spPr>
        <p:txBody>
          <a:bodyPr wrap="square" rtlCol="0">
            <a:spAutoFit/>
          </a:bodyPr>
          <a:lstStyle/>
          <a:p>
            <a:r>
              <a:rPr lang="en-US" u="sng" dirty="0"/>
              <a:t>Ideal State</a:t>
            </a:r>
          </a:p>
          <a:p>
            <a:pPr marL="285750" indent="-285750">
              <a:buFont typeface="Arial" panose="020B0604020202020204" pitchFamily="34" charset="0"/>
              <a:buChar char="•"/>
            </a:pPr>
            <a:r>
              <a:rPr lang="en-US" dirty="0"/>
              <a:t>Supervisor had access to native elder leaders who could have helped establish better communication</a:t>
            </a:r>
          </a:p>
          <a:p>
            <a:pPr marL="285750" indent="-285750">
              <a:buFont typeface="Arial" panose="020B0604020202020204" pitchFamily="34" charset="0"/>
              <a:buChar char="•"/>
            </a:pPr>
            <a:r>
              <a:rPr lang="en-US" dirty="0"/>
              <a:t>Supervisor could have worked harder to know his crew and set aside more time to address their issues with the company</a:t>
            </a:r>
          </a:p>
          <a:p>
            <a:pPr marL="285750" indent="-285750">
              <a:buFont typeface="Arial" panose="020B0604020202020204" pitchFamily="34" charset="0"/>
              <a:buChar char="•"/>
            </a:pPr>
            <a:r>
              <a:rPr lang="en-US" dirty="0"/>
              <a:t>Foreman better trained in conflict/stress resolution</a:t>
            </a:r>
          </a:p>
          <a:p>
            <a:pPr marL="285750" indent="-285750">
              <a:buFont typeface="Arial" panose="020B0604020202020204" pitchFamily="34" charset="0"/>
              <a:buChar char="•"/>
            </a:pPr>
            <a:endParaRPr lang="en-US" dirty="0"/>
          </a:p>
        </p:txBody>
      </p:sp>
      <p:sp>
        <p:nvSpPr>
          <p:cNvPr id="8" name="TextBox 7">
            <a:extLst>
              <a:ext uri="{FF2B5EF4-FFF2-40B4-BE49-F238E27FC236}">
                <a16:creationId xmlns:a16="http://schemas.microsoft.com/office/drawing/2014/main" id="{D9185FBA-5474-4BCD-9269-EB19291E5D98}"/>
              </a:ext>
            </a:extLst>
          </p:cNvPr>
          <p:cNvSpPr txBox="1"/>
          <p:nvPr/>
        </p:nvSpPr>
        <p:spPr>
          <a:xfrm>
            <a:off x="874644" y="2014194"/>
            <a:ext cx="9839739" cy="1477328"/>
          </a:xfrm>
          <a:prstGeom prst="rect">
            <a:avLst/>
          </a:prstGeom>
          <a:noFill/>
        </p:spPr>
        <p:txBody>
          <a:bodyPr wrap="square" rtlCol="0">
            <a:spAutoFit/>
          </a:bodyPr>
          <a:lstStyle/>
          <a:p>
            <a:r>
              <a:rPr lang="en-US" u="sng" dirty="0"/>
              <a:t>Conflicts</a:t>
            </a:r>
          </a:p>
          <a:p>
            <a:pPr marL="285750" indent="-285750">
              <a:buFont typeface="Arial" panose="020B0604020202020204" pitchFamily="34" charset="0"/>
              <a:buChar char="•"/>
            </a:pPr>
            <a:r>
              <a:rPr lang="en-US" dirty="0"/>
              <a:t>Crews were from a very diverse range of cultures and professional backgrounds. </a:t>
            </a:r>
          </a:p>
          <a:p>
            <a:pPr marL="285750" indent="-285750">
              <a:buFont typeface="Arial" panose="020B0604020202020204" pitchFamily="34" charset="0"/>
              <a:buChar char="•"/>
            </a:pPr>
            <a:r>
              <a:rPr lang="en-US" dirty="0"/>
              <a:t>Created issues with communication.  </a:t>
            </a:r>
          </a:p>
          <a:p>
            <a:pPr marL="285750" indent="-285750">
              <a:buFont typeface="Arial" panose="020B0604020202020204" pitchFamily="34" charset="0"/>
              <a:buChar char="•"/>
            </a:pPr>
            <a:r>
              <a:rPr lang="en-US" dirty="0"/>
              <a:t>Inability to express their concerns led to infighting and bickering and, at times, even a state of mutiny on the seas.  </a:t>
            </a:r>
            <a:endParaRPr lang="en-US" b="1" dirty="0"/>
          </a:p>
        </p:txBody>
      </p:sp>
      <p:pic>
        <p:nvPicPr>
          <p:cNvPr id="4" name="Recorded Sound">
            <a:hlinkClick r:id="" action="ppaction://media"/>
            <a:extLst>
              <a:ext uri="{FF2B5EF4-FFF2-40B4-BE49-F238E27FC236}">
                <a16:creationId xmlns:a16="http://schemas.microsoft.com/office/drawing/2014/main" id="{1357E73D-DF75-4A12-AB72-BB134D88678C}"/>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5049004" y="5749383"/>
            <a:ext cx="406400" cy="406400"/>
          </a:xfrm>
          <a:prstGeom prst="rect">
            <a:avLst/>
          </a:prstGeom>
        </p:spPr>
      </p:pic>
    </p:spTree>
    <p:extLst>
      <p:ext uri="{BB962C8B-B14F-4D97-AF65-F5344CB8AC3E}">
        <p14:creationId xmlns:p14="http://schemas.microsoft.com/office/powerpoint/2010/main" val="38309175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586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9295F-E638-4F61-AFE2-CF3E40556031}"/>
              </a:ext>
            </a:extLst>
          </p:cNvPr>
          <p:cNvSpPr>
            <a:spLocks noGrp="1"/>
          </p:cNvSpPr>
          <p:nvPr>
            <p:ph type="title"/>
          </p:nvPr>
        </p:nvSpPr>
        <p:spPr>
          <a:xfrm>
            <a:off x="1066800" y="642594"/>
            <a:ext cx="10058400" cy="1371600"/>
          </a:xfrm>
        </p:spPr>
        <p:txBody>
          <a:bodyPr>
            <a:normAutofit/>
          </a:bodyPr>
          <a:lstStyle/>
          <a:p>
            <a:pPr algn="ctr"/>
            <a:r>
              <a:rPr lang="en-US" b="0" i="0" dirty="0">
                <a:solidFill>
                  <a:srgbClr val="000000"/>
                </a:solidFill>
                <a:effectLst/>
                <a:latin typeface="Open Sans"/>
              </a:rPr>
              <a:t>Part II:  Motivational Needs/Processes/Applications</a:t>
            </a:r>
            <a:endParaRPr lang="en-US" dirty="0"/>
          </a:p>
        </p:txBody>
      </p:sp>
      <p:sp>
        <p:nvSpPr>
          <p:cNvPr id="6" name="TextBox 5">
            <a:extLst>
              <a:ext uri="{FF2B5EF4-FFF2-40B4-BE49-F238E27FC236}">
                <a16:creationId xmlns:a16="http://schemas.microsoft.com/office/drawing/2014/main" id="{2CA8BBAE-F4B4-4B22-B34B-C3CF35DFECF6}"/>
              </a:ext>
            </a:extLst>
          </p:cNvPr>
          <p:cNvSpPr txBox="1"/>
          <p:nvPr/>
        </p:nvSpPr>
        <p:spPr>
          <a:xfrm>
            <a:off x="874644" y="3385794"/>
            <a:ext cx="5337313" cy="2585323"/>
          </a:xfrm>
          <a:prstGeom prst="rect">
            <a:avLst/>
          </a:prstGeom>
          <a:noFill/>
        </p:spPr>
        <p:txBody>
          <a:bodyPr wrap="square" rtlCol="0">
            <a:spAutoFit/>
          </a:bodyPr>
          <a:lstStyle/>
          <a:p>
            <a:r>
              <a:rPr lang="en-US" u="sng" dirty="0"/>
              <a:t>Current State</a:t>
            </a:r>
          </a:p>
          <a:p>
            <a:pPr marL="285750" indent="-285750">
              <a:buFont typeface="Arial" panose="020B0604020202020204" pitchFamily="34" charset="0"/>
              <a:buChar char="•"/>
            </a:pPr>
            <a:r>
              <a:rPr lang="en-US" dirty="0"/>
              <a:t>The crews worked twelve hours and came back to the ship with nothing to do but watch movies</a:t>
            </a:r>
          </a:p>
          <a:p>
            <a:pPr marL="285750" indent="-285750">
              <a:buFont typeface="Arial" panose="020B0604020202020204" pitchFamily="34" charset="0"/>
              <a:buChar char="•"/>
            </a:pPr>
            <a:r>
              <a:rPr lang="en-US" dirty="0"/>
              <a:t>Supervisor and foremen did not recognize the crews innate need to find a way to compete with one another or with other crews</a:t>
            </a:r>
          </a:p>
          <a:p>
            <a:pPr marL="285750" indent="-285750">
              <a:buFont typeface="Arial" panose="020B0604020202020204" pitchFamily="34" charset="0"/>
              <a:buChar char="•"/>
            </a:pPr>
            <a:r>
              <a:rPr lang="en-US" dirty="0"/>
              <a:t>Supervisor and foremen failed to promote better physical health among crew  </a:t>
            </a:r>
          </a:p>
        </p:txBody>
      </p:sp>
      <p:sp>
        <p:nvSpPr>
          <p:cNvPr id="7" name="TextBox 6">
            <a:extLst>
              <a:ext uri="{FF2B5EF4-FFF2-40B4-BE49-F238E27FC236}">
                <a16:creationId xmlns:a16="http://schemas.microsoft.com/office/drawing/2014/main" id="{2CC1ACF7-30B1-4760-8923-AABCE1FA878F}"/>
              </a:ext>
            </a:extLst>
          </p:cNvPr>
          <p:cNvSpPr txBox="1"/>
          <p:nvPr/>
        </p:nvSpPr>
        <p:spPr>
          <a:xfrm>
            <a:off x="6211957" y="3385794"/>
            <a:ext cx="4986874" cy="2862322"/>
          </a:xfrm>
          <a:prstGeom prst="rect">
            <a:avLst/>
          </a:prstGeom>
          <a:noFill/>
        </p:spPr>
        <p:txBody>
          <a:bodyPr wrap="square" rtlCol="0">
            <a:spAutoFit/>
          </a:bodyPr>
          <a:lstStyle/>
          <a:p>
            <a:r>
              <a:rPr lang="en-US" u="sng" dirty="0"/>
              <a:t>Ideal State</a:t>
            </a:r>
          </a:p>
          <a:p>
            <a:pPr marL="285750" indent="-285750">
              <a:buFont typeface="Arial" panose="020B0604020202020204" pitchFamily="34" charset="0"/>
              <a:buChar char="•"/>
            </a:pPr>
            <a:r>
              <a:rPr lang="en-US" dirty="0"/>
              <a:t>Company could have hired a full-time physical therapist to deal with chronic skeletal-muscular injuries</a:t>
            </a:r>
          </a:p>
          <a:p>
            <a:pPr marL="285750" indent="-285750">
              <a:buFont typeface="Arial" panose="020B0604020202020204" pitchFamily="34" charset="0"/>
              <a:buChar char="•"/>
            </a:pPr>
            <a:r>
              <a:rPr lang="en-US" dirty="0"/>
              <a:t>Company could have provided more outlets for entertainment to the crews to help them to relax and unwind</a:t>
            </a:r>
          </a:p>
          <a:p>
            <a:pPr marL="285750" indent="-285750">
              <a:buFont typeface="Arial" panose="020B0604020202020204" pitchFamily="34" charset="0"/>
              <a:buChar char="•"/>
            </a:pPr>
            <a:r>
              <a:rPr lang="en-US" dirty="0"/>
              <a:t>Supervisor and foremen could have found positive ways to channel the crews need to compete</a:t>
            </a:r>
          </a:p>
        </p:txBody>
      </p:sp>
      <p:sp>
        <p:nvSpPr>
          <p:cNvPr id="8" name="TextBox 7">
            <a:extLst>
              <a:ext uri="{FF2B5EF4-FFF2-40B4-BE49-F238E27FC236}">
                <a16:creationId xmlns:a16="http://schemas.microsoft.com/office/drawing/2014/main" id="{D9185FBA-5474-4BCD-9269-EB19291E5D98}"/>
              </a:ext>
            </a:extLst>
          </p:cNvPr>
          <p:cNvSpPr txBox="1"/>
          <p:nvPr/>
        </p:nvSpPr>
        <p:spPr>
          <a:xfrm>
            <a:off x="874644" y="2014194"/>
            <a:ext cx="9839739" cy="1200329"/>
          </a:xfrm>
          <a:prstGeom prst="rect">
            <a:avLst/>
          </a:prstGeom>
          <a:noFill/>
        </p:spPr>
        <p:txBody>
          <a:bodyPr wrap="square" rtlCol="0">
            <a:spAutoFit/>
          </a:bodyPr>
          <a:lstStyle/>
          <a:p>
            <a:r>
              <a:rPr lang="en-US" u="sng" dirty="0"/>
              <a:t>Conflicts</a:t>
            </a:r>
          </a:p>
          <a:p>
            <a:pPr marL="285750" indent="-285750">
              <a:buFont typeface="Arial" panose="020B0604020202020204" pitchFamily="34" charset="0"/>
              <a:buChar char="•"/>
            </a:pPr>
            <a:r>
              <a:rPr lang="en-US" dirty="0"/>
              <a:t>Crews were used to a highly competitive work environment and were easily bored  </a:t>
            </a:r>
          </a:p>
          <a:p>
            <a:pPr marL="285750" indent="-285750">
              <a:buFont typeface="Arial" panose="020B0604020202020204" pitchFamily="34" charset="0"/>
              <a:buChar char="•"/>
            </a:pPr>
            <a:r>
              <a:rPr lang="en-US" dirty="0"/>
              <a:t>Work was repetitive, physically exhausting but not mentally challenging</a:t>
            </a:r>
          </a:p>
          <a:p>
            <a:pPr marL="285750" indent="-285750">
              <a:buFont typeface="Arial" panose="020B0604020202020204" pitchFamily="34" charset="0"/>
              <a:buChar char="•"/>
            </a:pPr>
            <a:r>
              <a:rPr lang="en-US" dirty="0"/>
              <a:t>Crews grew restless and the pent-up energy was released in very negative ways.</a:t>
            </a:r>
          </a:p>
        </p:txBody>
      </p:sp>
      <p:pic>
        <p:nvPicPr>
          <p:cNvPr id="3" name="Recorded Sound">
            <a:hlinkClick r:id="" action="ppaction://media"/>
            <a:extLst>
              <a:ext uri="{FF2B5EF4-FFF2-40B4-BE49-F238E27FC236}">
                <a16:creationId xmlns:a16="http://schemas.microsoft.com/office/drawing/2014/main" id="{07512DE3-37AA-4111-985E-26FDED6C74D6}"/>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5653438" y="5841716"/>
            <a:ext cx="406400" cy="406400"/>
          </a:xfrm>
          <a:prstGeom prst="rect">
            <a:avLst/>
          </a:prstGeom>
        </p:spPr>
      </p:pic>
    </p:spTree>
    <p:extLst>
      <p:ext uri="{BB962C8B-B14F-4D97-AF65-F5344CB8AC3E}">
        <p14:creationId xmlns:p14="http://schemas.microsoft.com/office/powerpoint/2010/main" val="9679354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44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9295F-E638-4F61-AFE2-CF3E40556031}"/>
              </a:ext>
            </a:extLst>
          </p:cNvPr>
          <p:cNvSpPr>
            <a:spLocks noGrp="1"/>
          </p:cNvSpPr>
          <p:nvPr>
            <p:ph type="title"/>
          </p:nvPr>
        </p:nvSpPr>
        <p:spPr>
          <a:xfrm>
            <a:off x="1066800" y="642594"/>
            <a:ext cx="10058400" cy="1371600"/>
          </a:xfrm>
        </p:spPr>
        <p:txBody>
          <a:bodyPr>
            <a:normAutofit/>
          </a:bodyPr>
          <a:lstStyle/>
          <a:p>
            <a:pPr algn="ctr"/>
            <a:r>
              <a:rPr lang="en-US" b="0" i="0" dirty="0">
                <a:solidFill>
                  <a:srgbClr val="000000"/>
                </a:solidFill>
                <a:effectLst/>
                <a:latin typeface="Open Sans"/>
              </a:rPr>
              <a:t>Part II:  Stress and Conflict</a:t>
            </a:r>
            <a:endParaRPr lang="en-US" dirty="0"/>
          </a:p>
        </p:txBody>
      </p:sp>
      <p:sp>
        <p:nvSpPr>
          <p:cNvPr id="6" name="TextBox 5">
            <a:extLst>
              <a:ext uri="{FF2B5EF4-FFF2-40B4-BE49-F238E27FC236}">
                <a16:creationId xmlns:a16="http://schemas.microsoft.com/office/drawing/2014/main" id="{2CA8BBAE-F4B4-4B22-B34B-C3CF35DFECF6}"/>
              </a:ext>
            </a:extLst>
          </p:cNvPr>
          <p:cNvSpPr txBox="1"/>
          <p:nvPr/>
        </p:nvSpPr>
        <p:spPr>
          <a:xfrm>
            <a:off x="956838" y="3429001"/>
            <a:ext cx="5139162" cy="2585323"/>
          </a:xfrm>
          <a:prstGeom prst="rect">
            <a:avLst/>
          </a:prstGeom>
          <a:noFill/>
        </p:spPr>
        <p:txBody>
          <a:bodyPr wrap="square" rtlCol="0">
            <a:spAutoFit/>
          </a:bodyPr>
          <a:lstStyle/>
          <a:p>
            <a:r>
              <a:rPr lang="en-US" u="sng" dirty="0"/>
              <a:t>Current State</a:t>
            </a:r>
          </a:p>
          <a:p>
            <a:pPr marL="285750" indent="-285750">
              <a:buFont typeface="Arial" panose="020B0604020202020204" pitchFamily="34" charset="0"/>
              <a:buChar char="•"/>
            </a:pPr>
            <a:r>
              <a:rPr lang="en-US" sz="1600" dirty="0"/>
              <a:t>Lack of medical treatment and physical therapy</a:t>
            </a:r>
          </a:p>
          <a:p>
            <a:pPr marL="285750" indent="-285750">
              <a:buFont typeface="Arial" panose="020B0604020202020204" pitchFamily="34" charset="0"/>
              <a:buChar char="•"/>
            </a:pPr>
            <a:r>
              <a:rPr lang="en-US" sz="1600" dirty="0"/>
              <a:t>Crew members in constant physical discomfort</a:t>
            </a:r>
          </a:p>
          <a:p>
            <a:pPr marL="742950" lvl="1" indent="-285750">
              <a:buFont typeface="Arial" panose="020B0604020202020204" pitchFamily="34" charset="0"/>
              <a:buChar char="•"/>
            </a:pPr>
            <a:r>
              <a:rPr lang="en-US" sz="1600" dirty="0"/>
              <a:t>took out their frustration on members of the vessel crew, especially the cook</a:t>
            </a:r>
          </a:p>
          <a:p>
            <a:pPr marL="285750" indent="-285750">
              <a:buFont typeface="Arial" panose="020B0604020202020204" pitchFamily="34" charset="0"/>
              <a:buChar char="•"/>
            </a:pPr>
            <a:r>
              <a:rPr lang="en-US" sz="1600" dirty="0"/>
              <a:t>Supervisor a democratic style leader who did not want to interfere with crew leading to unresolved conflicts</a:t>
            </a:r>
          </a:p>
          <a:p>
            <a:pPr marL="285750" indent="-285750">
              <a:buFont typeface="Arial" panose="020B0604020202020204" pitchFamily="34" charset="0"/>
              <a:buChar char="•"/>
            </a:pPr>
            <a:r>
              <a:rPr lang="en-US" sz="1600" dirty="0"/>
              <a:t>The captain and supervisor were in constant disagreement about the behavior of the crew</a:t>
            </a:r>
          </a:p>
        </p:txBody>
      </p:sp>
      <p:sp>
        <p:nvSpPr>
          <p:cNvPr id="7" name="TextBox 6">
            <a:extLst>
              <a:ext uri="{FF2B5EF4-FFF2-40B4-BE49-F238E27FC236}">
                <a16:creationId xmlns:a16="http://schemas.microsoft.com/office/drawing/2014/main" id="{2CC1ACF7-30B1-4760-8923-AABCE1FA878F}"/>
              </a:ext>
            </a:extLst>
          </p:cNvPr>
          <p:cNvSpPr txBox="1"/>
          <p:nvPr/>
        </p:nvSpPr>
        <p:spPr>
          <a:xfrm>
            <a:off x="6096000" y="3429001"/>
            <a:ext cx="5390508" cy="2585323"/>
          </a:xfrm>
          <a:prstGeom prst="rect">
            <a:avLst/>
          </a:prstGeom>
          <a:noFill/>
        </p:spPr>
        <p:txBody>
          <a:bodyPr wrap="square" rtlCol="0">
            <a:spAutoFit/>
          </a:bodyPr>
          <a:lstStyle/>
          <a:p>
            <a:r>
              <a:rPr lang="en-US" u="sng" dirty="0"/>
              <a:t>Ideal State</a:t>
            </a:r>
          </a:p>
          <a:p>
            <a:pPr marL="285750" indent="-285750">
              <a:buFont typeface="Arial" panose="020B0604020202020204" pitchFamily="34" charset="0"/>
              <a:buChar char="•"/>
            </a:pPr>
            <a:r>
              <a:rPr lang="en-US" sz="1600" dirty="0"/>
              <a:t>Company could have provided an on site medical and physical therapy team</a:t>
            </a:r>
          </a:p>
          <a:p>
            <a:pPr marL="285750" indent="-285750">
              <a:buFont typeface="Arial" panose="020B0604020202020204" pitchFamily="34" charset="0"/>
              <a:buChar char="•"/>
            </a:pPr>
            <a:r>
              <a:rPr lang="en-US" sz="1600" dirty="0"/>
              <a:t>Supervisor should have been better trained by the company to recognize varying types of personalities and to recognize when circumstances require a more deliberative approach to management</a:t>
            </a:r>
          </a:p>
          <a:p>
            <a:pPr marL="285750" indent="-285750">
              <a:buFont typeface="Arial" panose="020B0604020202020204" pitchFamily="34" charset="0"/>
              <a:buChar char="•"/>
            </a:pPr>
            <a:r>
              <a:rPr lang="en-US" sz="1600" dirty="0"/>
              <a:t>Captain could have stepped in sooner to let company know supervisor was not handling the crew adequately</a:t>
            </a:r>
          </a:p>
        </p:txBody>
      </p:sp>
      <p:sp>
        <p:nvSpPr>
          <p:cNvPr id="8" name="TextBox 7">
            <a:extLst>
              <a:ext uri="{FF2B5EF4-FFF2-40B4-BE49-F238E27FC236}">
                <a16:creationId xmlns:a16="http://schemas.microsoft.com/office/drawing/2014/main" id="{D9185FBA-5474-4BCD-9269-EB19291E5D98}"/>
              </a:ext>
            </a:extLst>
          </p:cNvPr>
          <p:cNvSpPr txBox="1"/>
          <p:nvPr/>
        </p:nvSpPr>
        <p:spPr>
          <a:xfrm>
            <a:off x="956838" y="1582476"/>
            <a:ext cx="9839739" cy="2031325"/>
          </a:xfrm>
          <a:prstGeom prst="rect">
            <a:avLst/>
          </a:prstGeom>
          <a:noFill/>
        </p:spPr>
        <p:txBody>
          <a:bodyPr wrap="square" rtlCol="0">
            <a:spAutoFit/>
          </a:bodyPr>
          <a:lstStyle/>
          <a:p>
            <a:r>
              <a:rPr lang="en-US" u="sng" dirty="0"/>
              <a:t>Conflicts</a:t>
            </a:r>
          </a:p>
          <a:p>
            <a:pPr marL="285750" indent="-285750">
              <a:buFont typeface="Arial" panose="020B0604020202020204" pitchFamily="34" charset="0"/>
              <a:buChar char="•"/>
            </a:pPr>
            <a:r>
              <a:rPr lang="en-US" dirty="0"/>
              <a:t>Harsh working environment took a heavy toll on the physical health of the crews</a:t>
            </a:r>
          </a:p>
          <a:p>
            <a:pPr marL="285750" indent="-285750">
              <a:buFont typeface="Arial" panose="020B0604020202020204" pitchFamily="34" charset="0"/>
              <a:buChar char="•"/>
            </a:pPr>
            <a:r>
              <a:rPr lang="en-US" dirty="0"/>
              <a:t>Isolation from family and society affected their mental health and well being.  </a:t>
            </a:r>
          </a:p>
          <a:p>
            <a:pPr marL="285750" indent="-285750">
              <a:buFont typeface="Arial" panose="020B0604020202020204" pitchFamily="34" charset="0"/>
              <a:buChar char="•"/>
            </a:pPr>
            <a:r>
              <a:rPr lang="en-US" dirty="0"/>
              <a:t>Conflicts allowed to simmer without </a:t>
            </a:r>
          </a:p>
          <a:p>
            <a:pPr marL="285750" indent="-285750">
              <a:buFont typeface="Arial" panose="020B0604020202020204" pitchFamily="34" charset="0"/>
              <a:buChar char="•"/>
            </a:pPr>
            <a:r>
              <a:rPr lang="en-US" dirty="0"/>
              <a:t>The Coast Guard threatened to escort the entire vessel back to port</a:t>
            </a:r>
          </a:p>
          <a:p>
            <a:pPr marL="742950" lvl="1" indent="-285750">
              <a:buFont typeface="Arial" panose="020B0604020202020204" pitchFamily="34" charset="0"/>
              <a:buChar char="•"/>
            </a:pPr>
            <a:r>
              <a:rPr lang="en-US" dirty="0"/>
              <a:t>Only the captain’s intervention prevented the premature end of the contract.</a:t>
            </a:r>
          </a:p>
          <a:p>
            <a:pPr marL="285750" indent="-285750">
              <a:buFont typeface="Arial" panose="020B0604020202020204" pitchFamily="34" charset="0"/>
              <a:buChar char="•"/>
            </a:pPr>
            <a:endParaRPr lang="en-US" dirty="0"/>
          </a:p>
        </p:txBody>
      </p:sp>
      <p:pic>
        <p:nvPicPr>
          <p:cNvPr id="3" name="Recorded Sound">
            <a:hlinkClick r:id="" action="ppaction://media"/>
            <a:extLst>
              <a:ext uri="{FF2B5EF4-FFF2-40B4-BE49-F238E27FC236}">
                <a16:creationId xmlns:a16="http://schemas.microsoft.com/office/drawing/2014/main" id="{C33AAE07-4FC5-41D7-A078-B47106175D6B}"/>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5591444" y="5607924"/>
            <a:ext cx="406400" cy="406400"/>
          </a:xfrm>
          <a:prstGeom prst="rect">
            <a:avLst/>
          </a:prstGeom>
        </p:spPr>
      </p:pic>
    </p:spTree>
    <p:extLst>
      <p:ext uri="{BB962C8B-B14F-4D97-AF65-F5344CB8AC3E}">
        <p14:creationId xmlns:p14="http://schemas.microsoft.com/office/powerpoint/2010/main" val="25659047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024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9295F-E638-4F61-AFE2-CF3E40556031}"/>
              </a:ext>
            </a:extLst>
          </p:cNvPr>
          <p:cNvSpPr>
            <a:spLocks noGrp="1"/>
          </p:cNvSpPr>
          <p:nvPr>
            <p:ph type="title"/>
          </p:nvPr>
        </p:nvSpPr>
        <p:spPr>
          <a:xfrm>
            <a:off x="1066800" y="642594"/>
            <a:ext cx="10058400" cy="1371600"/>
          </a:xfrm>
        </p:spPr>
        <p:txBody>
          <a:bodyPr>
            <a:normAutofit/>
          </a:bodyPr>
          <a:lstStyle/>
          <a:p>
            <a:pPr algn="ctr"/>
            <a:r>
              <a:rPr lang="en-US" b="0" i="0" dirty="0">
                <a:solidFill>
                  <a:srgbClr val="000000"/>
                </a:solidFill>
                <a:effectLst/>
                <a:latin typeface="Open Sans"/>
              </a:rPr>
              <a:t>Part II:  Team Dynamics</a:t>
            </a:r>
            <a:endParaRPr lang="en-US" dirty="0"/>
          </a:p>
        </p:txBody>
      </p:sp>
      <p:sp>
        <p:nvSpPr>
          <p:cNvPr id="6" name="TextBox 5">
            <a:extLst>
              <a:ext uri="{FF2B5EF4-FFF2-40B4-BE49-F238E27FC236}">
                <a16:creationId xmlns:a16="http://schemas.microsoft.com/office/drawing/2014/main" id="{2CA8BBAE-F4B4-4B22-B34B-C3CF35DFECF6}"/>
              </a:ext>
            </a:extLst>
          </p:cNvPr>
          <p:cNvSpPr txBox="1"/>
          <p:nvPr/>
        </p:nvSpPr>
        <p:spPr>
          <a:xfrm>
            <a:off x="874644" y="3819338"/>
            <a:ext cx="4094922" cy="2339102"/>
          </a:xfrm>
          <a:prstGeom prst="rect">
            <a:avLst/>
          </a:prstGeom>
          <a:noFill/>
        </p:spPr>
        <p:txBody>
          <a:bodyPr wrap="square" rtlCol="0">
            <a:spAutoFit/>
          </a:bodyPr>
          <a:lstStyle/>
          <a:p>
            <a:r>
              <a:rPr lang="en-US" u="sng" dirty="0"/>
              <a:t>Current State</a:t>
            </a:r>
          </a:p>
          <a:p>
            <a:pPr marL="285750" indent="-285750">
              <a:buFont typeface="Arial" panose="020B0604020202020204" pitchFamily="34" charset="0"/>
              <a:buChar char="•"/>
            </a:pPr>
            <a:r>
              <a:rPr lang="en-US" sz="1600" dirty="0"/>
              <a:t>Members locked into static roles day in and day out</a:t>
            </a:r>
          </a:p>
          <a:p>
            <a:pPr marL="285750" indent="-285750">
              <a:buFont typeface="Arial" panose="020B0604020202020204" pitchFamily="34" charset="0"/>
              <a:buChar char="•"/>
            </a:pPr>
            <a:r>
              <a:rPr lang="en-US" sz="1600" dirty="0"/>
              <a:t>Skiff members bored and not allowed to function outside their teams</a:t>
            </a:r>
          </a:p>
          <a:p>
            <a:pPr marL="285750" indent="-285750">
              <a:buFont typeface="Arial" panose="020B0604020202020204" pitchFamily="34" charset="0"/>
              <a:buChar char="•"/>
            </a:pPr>
            <a:r>
              <a:rPr lang="en-US" sz="1600" dirty="0"/>
              <a:t>Roles not clearly defined and supervisor unwilling to answer questions or let foremen provide variety of work to team members</a:t>
            </a:r>
          </a:p>
        </p:txBody>
      </p:sp>
      <p:sp>
        <p:nvSpPr>
          <p:cNvPr id="7" name="TextBox 6">
            <a:extLst>
              <a:ext uri="{FF2B5EF4-FFF2-40B4-BE49-F238E27FC236}">
                <a16:creationId xmlns:a16="http://schemas.microsoft.com/office/drawing/2014/main" id="{2CC1ACF7-30B1-4760-8923-AABCE1FA878F}"/>
              </a:ext>
            </a:extLst>
          </p:cNvPr>
          <p:cNvSpPr txBox="1"/>
          <p:nvPr/>
        </p:nvSpPr>
        <p:spPr>
          <a:xfrm>
            <a:off x="6211957" y="3819338"/>
            <a:ext cx="4502426" cy="1877437"/>
          </a:xfrm>
          <a:prstGeom prst="rect">
            <a:avLst/>
          </a:prstGeom>
          <a:noFill/>
        </p:spPr>
        <p:txBody>
          <a:bodyPr wrap="square" rtlCol="0">
            <a:spAutoFit/>
          </a:bodyPr>
          <a:lstStyle/>
          <a:p>
            <a:r>
              <a:rPr lang="en-US" u="sng" dirty="0"/>
              <a:t>Ideal State</a:t>
            </a:r>
          </a:p>
          <a:p>
            <a:pPr marL="285750" indent="-285750">
              <a:buFont typeface="Arial" panose="020B0604020202020204" pitchFamily="34" charset="0"/>
              <a:buChar char="•"/>
            </a:pPr>
            <a:r>
              <a:rPr lang="en-US" sz="1600" dirty="0"/>
              <a:t>Better definition of roles for technicians</a:t>
            </a:r>
          </a:p>
          <a:p>
            <a:pPr marL="285750" indent="-285750">
              <a:buFont typeface="Arial" panose="020B0604020202020204" pitchFamily="34" charset="0"/>
              <a:buChar char="•"/>
            </a:pPr>
            <a:r>
              <a:rPr lang="en-US" sz="1600" dirty="0"/>
              <a:t>Better definition of roles for skiff operators</a:t>
            </a:r>
          </a:p>
          <a:p>
            <a:pPr marL="285750" indent="-285750">
              <a:buFont typeface="Arial" panose="020B0604020202020204" pitchFamily="34" charset="0"/>
              <a:buChar char="•"/>
            </a:pPr>
            <a:r>
              <a:rPr lang="en-US" sz="1600" dirty="0"/>
              <a:t>Supervisor more proactive to advocate the needs of the crew and skiff operators to the company</a:t>
            </a:r>
          </a:p>
          <a:p>
            <a:pPr marL="285750" indent="-285750">
              <a:buFont typeface="Arial" panose="020B0604020202020204" pitchFamily="34" charset="0"/>
              <a:buChar char="•"/>
            </a:pPr>
            <a:endParaRPr lang="en-US" b="1" dirty="0"/>
          </a:p>
        </p:txBody>
      </p:sp>
      <p:sp>
        <p:nvSpPr>
          <p:cNvPr id="8" name="TextBox 7">
            <a:extLst>
              <a:ext uri="{FF2B5EF4-FFF2-40B4-BE49-F238E27FC236}">
                <a16:creationId xmlns:a16="http://schemas.microsoft.com/office/drawing/2014/main" id="{D9185FBA-5474-4BCD-9269-EB19291E5D98}"/>
              </a:ext>
            </a:extLst>
          </p:cNvPr>
          <p:cNvSpPr txBox="1"/>
          <p:nvPr/>
        </p:nvSpPr>
        <p:spPr>
          <a:xfrm>
            <a:off x="874644" y="1788013"/>
            <a:ext cx="9839739" cy="2031325"/>
          </a:xfrm>
          <a:prstGeom prst="rect">
            <a:avLst/>
          </a:prstGeom>
          <a:noFill/>
        </p:spPr>
        <p:txBody>
          <a:bodyPr wrap="square" rtlCol="0">
            <a:spAutoFit/>
          </a:bodyPr>
          <a:lstStyle/>
          <a:p>
            <a:r>
              <a:rPr lang="en-US" u="sng" dirty="0"/>
              <a:t>Conflicts</a:t>
            </a:r>
          </a:p>
          <a:p>
            <a:pPr marL="285750" indent="-285750">
              <a:buFont typeface="Arial" panose="020B0604020202020204" pitchFamily="34" charset="0"/>
              <a:buChar char="•"/>
            </a:pPr>
            <a:r>
              <a:rPr lang="en-US" dirty="0"/>
              <a:t>The team was very cohesive when working on the job site</a:t>
            </a:r>
          </a:p>
          <a:p>
            <a:pPr marL="285750" indent="-285750">
              <a:buFont typeface="Arial" panose="020B0604020202020204" pitchFamily="34" charset="0"/>
              <a:buChar char="•"/>
            </a:pPr>
            <a:r>
              <a:rPr lang="en-US" dirty="0"/>
              <a:t>Wanted to do well but were often frustrated by the lack of competitive outlet</a:t>
            </a:r>
          </a:p>
          <a:p>
            <a:pPr marL="285750" indent="-285750">
              <a:buFont typeface="Arial" panose="020B0604020202020204" pitchFamily="34" charset="0"/>
              <a:buChar char="•"/>
            </a:pPr>
            <a:r>
              <a:rPr lang="en-US" dirty="0"/>
              <a:t>Most of the time they were able to find creative ways to express their need to “one up” each other or the other clean up teams.  </a:t>
            </a:r>
          </a:p>
          <a:p>
            <a:pPr marL="285750" indent="-285750">
              <a:buFont typeface="Arial" panose="020B0604020202020204" pitchFamily="34" charset="0"/>
              <a:buChar char="•"/>
            </a:pPr>
            <a:r>
              <a:rPr lang="en-US" dirty="0"/>
              <a:t>Occasionally however their excess energy turned into pointless arguing, bickering over who was right and wrong and led to several heated altercations.</a:t>
            </a:r>
          </a:p>
        </p:txBody>
      </p:sp>
      <p:pic>
        <p:nvPicPr>
          <p:cNvPr id="4" name="Recorded Sound">
            <a:hlinkClick r:id="" action="ppaction://media"/>
            <a:extLst>
              <a:ext uri="{FF2B5EF4-FFF2-40B4-BE49-F238E27FC236}">
                <a16:creationId xmlns:a16="http://schemas.microsoft.com/office/drawing/2014/main" id="{7A47B87B-796E-4499-AF36-A7E8CBD33471}"/>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5296977" y="5290375"/>
            <a:ext cx="406400" cy="406400"/>
          </a:xfrm>
          <a:prstGeom prst="rect">
            <a:avLst/>
          </a:prstGeom>
        </p:spPr>
      </p:pic>
    </p:spTree>
    <p:extLst>
      <p:ext uri="{BB962C8B-B14F-4D97-AF65-F5344CB8AC3E}">
        <p14:creationId xmlns:p14="http://schemas.microsoft.com/office/powerpoint/2010/main" val="36449092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29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9295F-E638-4F61-AFE2-CF3E40556031}"/>
              </a:ext>
            </a:extLst>
          </p:cNvPr>
          <p:cNvSpPr>
            <a:spLocks noGrp="1"/>
          </p:cNvSpPr>
          <p:nvPr>
            <p:ph type="title"/>
          </p:nvPr>
        </p:nvSpPr>
        <p:spPr>
          <a:xfrm>
            <a:off x="1066800" y="642594"/>
            <a:ext cx="10058400" cy="1371600"/>
          </a:xfrm>
        </p:spPr>
        <p:txBody>
          <a:bodyPr>
            <a:normAutofit/>
          </a:bodyPr>
          <a:lstStyle/>
          <a:p>
            <a:pPr algn="ctr"/>
            <a:br>
              <a:rPr lang="en-US" dirty="0"/>
            </a:br>
            <a:r>
              <a:rPr lang="en-US" dirty="0"/>
              <a:t>Conclusion</a:t>
            </a:r>
          </a:p>
        </p:txBody>
      </p:sp>
      <p:sp>
        <p:nvSpPr>
          <p:cNvPr id="5" name="TextBox 4">
            <a:extLst>
              <a:ext uri="{FF2B5EF4-FFF2-40B4-BE49-F238E27FC236}">
                <a16:creationId xmlns:a16="http://schemas.microsoft.com/office/drawing/2014/main" id="{1EB1E8E9-1E3A-4EE2-B0D0-BC4759CFEC18}"/>
              </a:ext>
            </a:extLst>
          </p:cNvPr>
          <p:cNvSpPr txBox="1"/>
          <p:nvPr/>
        </p:nvSpPr>
        <p:spPr>
          <a:xfrm>
            <a:off x="1064887" y="2014194"/>
            <a:ext cx="5031113" cy="4462760"/>
          </a:xfrm>
          <a:prstGeom prst="rect">
            <a:avLst/>
          </a:prstGeom>
          <a:noFill/>
        </p:spPr>
        <p:txBody>
          <a:bodyPr wrap="square" rtlCol="0">
            <a:spAutoFit/>
          </a:bodyPr>
          <a:lstStyle/>
          <a:p>
            <a:pPr marL="285750" indent="-285750">
              <a:buFont typeface="Arial" panose="020B0604020202020204" pitchFamily="34" charset="0"/>
              <a:buChar char="•"/>
            </a:pPr>
            <a:r>
              <a:rPr lang="en-US" sz="1600" dirty="0"/>
              <a:t>Selandang Ayu first experience supervising a large work crew outside the military</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Inexperience and a lack of resources led to significant challenges managing personnel</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Many lessons learned from the experience</a:t>
            </a:r>
          </a:p>
          <a:p>
            <a:pPr marL="285750" indent="-285750">
              <a:buFont typeface="Arial" panose="020B0604020202020204" pitchFamily="34" charset="0"/>
              <a:buChar char="•"/>
            </a:pPr>
            <a:endParaRPr lang="en-US" sz="1600" dirty="0"/>
          </a:p>
          <a:p>
            <a:r>
              <a:rPr lang="en-US" sz="1600" dirty="0"/>
              <a:t>“Armed with what I have learned in this course, I look forward to future challenges, and would be very much enjoy this type of management job in the future”</a:t>
            </a:r>
          </a:p>
          <a:p>
            <a:endParaRPr lang="en-US" sz="1600" dirty="0"/>
          </a:p>
          <a:p>
            <a:endParaRPr lang="en-US" sz="1600" dirty="0"/>
          </a:p>
          <a:p>
            <a:r>
              <a:rPr lang="en-US" sz="1600" dirty="0"/>
              <a:t>All photos courtesy of the United States Coast Guard.</a:t>
            </a:r>
          </a:p>
          <a:p>
            <a:endParaRPr lang="en-US" sz="1400" dirty="0"/>
          </a:p>
          <a:p>
            <a:pPr marL="285750" indent="-285750">
              <a:buFont typeface="Arial" panose="020B0604020202020204" pitchFamily="34" charset="0"/>
              <a:buChar char="•"/>
            </a:pPr>
            <a:endParaRPr lang="en-US" sz="1400" dirty="0"/>
          </a:p>
        </p:txBody>
      </p:sp>
      <p:pic>
        <p:nvPicPr>
          <p:cNvPr id="4" name="Picture 3" descr="A picture containing sky, outdoor, water, fire&#10;&#10;Description automatically generated">
            <a:extLst>
              <a:ext uri="{FF2B5EF4-FFF2-40B4-BE49-F238E27FC236}">
                <a16:creationId xmlns:a16="http://schemas.microsoft.com/office/drawing/2014/main" id="{44A629D7-A6B3-4328-AAD5-A2C3D4F84992}"/>
              </a:ext>
            </a:extLst>
          </p:cNvPr>
          <p:cNvPicPr>
            <a:picLocks noChangeAspect="1"/>
          </p:cNvPicPr>
          <p:nvPr/>
        </p:nvPicPr>
        <p:blipFill>
          <a:blip r:embed="rId6"/>
          <a:stretch>
            <a:fillRect/>
          </a:stretch>
        </p:blipFill>
        <p:spPr>
          <a:xfrm>
            <a:off x="7113787" y="2548242"/>
            <a:ext cx="3870587" cy="2943827"/>
          </a:xfrm>
          <a:prstGeom prst="rect">
            <a:avLst/>
          </a:prstGeom>
          <a:ln>
            <a:noFill/>
          </a:ln>
          <a:effectLst>
            <a:outerShdw blurRad="292100" dist="139700" dir="2700000" algn="tl" rotWithShape="0">
              <a:srgbClr val="333333">
                <a:alpha val="65000"/>
              </a:srgbClr>
            </a:outerShdw>
          </a:effectLst>
        </p:spPr>
      </p:pic>
      <p:pic>
        <p:nvPicPr>
          <p:cNvPr id="8" name="Recorded Sound">
            <a:hlinkClick r:id="" action="ppaction://media"/>
            <a:extLst>
              <a:ext uri="{FF2B5EF4-FFF2-40B4-BE49-F238E27FC236}">
                <a16:creationId xmlns:a16="http://schemas.microsoft.com/office/drawing/2014/main" id="{9DB8941C-B3A6-49EE-91F6-3977607E66BA}"/>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4847526" y="5551527"/>
            <a:ext cx="406400" cy="406400"/>
          </a:xfrm>
          <a:prstGeom prst="rect">
            <a:avLst/>
          </a:prstGeom>
        </p:spPr>
      </p:pic>
    </p:spTree>
    <p:extLst>
      <p:ext uri="{BB962C8B-B14F-4D97-AF65-F5344CB8AC3E}">
        <p14:creationId xmlns:p14="http://schemas.microsoft.com/office/powerpoint/2010/main" val="38596340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337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2.xml><?xml version="1.0" encoding="utf-8"?>
<a:themeOverride xmlns:a="http://schemas.openxmlformats.org/drawingml/2006/main">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3.xml><?xml version="1.0" encoding="utf-8"?>
<a:themeOverride xmlns:a="http://schemas.openxmlformats.org/drawingml/2006/main">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4.xml><?xml version="1.0" encoding="utf-8"?>
<a:themeOverride xmlns:a="http://schemas.openxmlformats.org/drawingml/2006/main">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5.xml><?xml version="1.0" encoding="utf-8"?>
<a:themeOverride xmlns:a="http://schemas.openxmlformats.org/drawingml/2006/main">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6.xml><?xml version="1.0" encoding="utf-8"?>
<a:themeOverride xmlns:a="http://schemas.openxmlformats.org/drawingml/2006/main">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7.xml><?xml version="1.0" encoding="utf-8"?>
<a:themeOverride xmlns:a="http://schemas.openxmlformats.org/drawingml/2006/main">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8.xml><?xml version="1.0" encoding="utf-8"?>
<a:themeOverride xmlns:a="http://schemas.openxmlformats.org/drawingml/2006/main">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9.xml><?xml version="1.0" encoding="utf-8"?>
<a:themeOverride xmlns:a="http://schemas.openxmlformats.org/drawingml/2006/main">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10.xml><?xml version="1.0" encoding="utf-8"?>
<a:themeOverride xmlns:a="http://schemas.openxmlformats.org/drawingml/2006/main">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11.xml><?xml version="1.0" encoding="utf-8"?>
<a:themeOverride xmlns:a="http://schemas.openxmlformats.org/drawingml/2006/main">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26DBD101-FC0A-4B21-82B0-57CAA7AEEC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94F055B-D391-44D3-A87A-BCD07BD5A31C}">
  <ds:schemaRefs>
    <ds:schemaRef ds:uri="http://schemas.microsoft.com/sharepoint/v3/contenttype/forms"/>
  </ds:schemaRefs>
</ds:datastoreItem>
</file>

<file path=customXml/itemProps3.xml><?xml version="1.0" encoding="utf-8"?>
<ds:datastoreItem xmlns:ds="http://schemas.openxmlformats.org/officeDocument/2006/customXml" ds:itemID="{B975FBC4-9D33-46BE-911D-419763BA9AF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{B0D8C1CB-722F-478B-A07C-A5A60DA0C364}tf56219246_win32</Template>
  <TotalTime>651</TotalTime>
  <Words>2493</Words>
  <Application>Microsoft Office PowerPoint</Application>
  <PresentationFormat>Widescreen</PresentationFormat>
  <Paragraphs>181</Paragraphs>
  <Slides>11</Slides>
  <Notes>11</Notes>
  <HiddenSlides>0</HiddenSlides>
  <MMClips>11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Avenir Next LT Pro</vt:lpstr>
      <vt:lpstr>Avenir Next LT Pro Light</vt:lpstr>
      <vt:lpstr>Calibri</vt:lpstr>
      <vt:lpstr>Garamond</vt:lpstr>
      <vt:lpstr>Open Sans</vt:lpstr>
      <vt:lpstr>SavonVTI</vt:lpstr>
      <vt:lpstr>6.1 Assignment PowerPoint</vt:lpstr>
      <vt:lpstr>Agenda</vt:lpstr>
      <vt:lpstr>Introduction</vt:lpstr>
      <vt:lpstr>PowerPoint Presentation</vt:lpstr>
      <vt:lpstr>PowerPoint Presentation</vt:lpstr>
      <vt:lpstr>PowerPoint Presentation</vt:lpstr>
      <vt:lpstr>Part II:  Personality/Perception/Employee Attitudes</vt:lpstr>
      <vt:lpstr>Part II:  Motivational Needs/Processes/Applications</vt:lpstr>
      <vt:lpstr>Part II:  Stress and Conflict</vt:lpstr>
      <vt:lpstr>Part II:  Team Dynamics</vt:lpstr>
      <vt:lpstr> 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6.1 Assignment powerpoint</dc:title>
  <dc:creator>Jeanette Fuller</dc:creator>
  <cp:lastModifiedBy>Jeanette Fuller</cp:lastModifiedBy>
  <cp:revision>69</cp:revision>
  <dcterms:created xsi:type="dcterms:W3CDTF">2020-09-25T16:27:29Z</dcterms:created>
  <dcterms:modified xsi:type="dcterms:W3CDTF">2020-11-02T00:37:16Z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